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40" r:id="rId2"/>
    <p:sldId id="370" r:id="rId3"/>
    <p:sldId id="539" r:id="rId4"/>
    <p:sldId id="540" r:id="rId5"/>
    <p:sldId id="573" r:id="rId6"/>
    <p:sldId id="504" r:id="rId7"/>
    <p:sldId id="503" r:id="rId8"/>
    <p:sldId id="558" r:id="rId9"/>
    <p:sldId id="551" r:id="rId10"/>
    <p:sldId id="564" r:id="rId11"/>
    <p:sldId id="562" r:id="rId12"/>
    <p:sldId id="578" r:id="rId13"/>
    <p:sldId id="568" r:id="rId14"/>
    <p:sldId id="567" r:id="rId15"/>
    <p:sldId id="570" r:id="rId16"/>
    <p:sldId id="569" r:id="rId17"/>
    <p:sldId id="571" r:id="rId18"/>
    <p:sldId id="566" r:id="rId19"/>
    <p:sldId id="560" r:id="rId20"/>
    <p:sldId id="572" r:id="rId21"/>
    <p:sldId id="561" r:id="rId22"/>
    <p:sldId id="542" r:id="rId23"/>
    <p:sldId id="574" r:id="rId24"/>
    <p:sldId id="575" r:id="rId25"/>
    <p:sldId id="576" r:id="rId26"/>
    <p:sldId id="577" r:id="rId27"/>
    <p:sldId id="581" r:id="rId28"/>
    <p:sldId id="579" r:id="rId29"/>
    <p:sldId id="580" r:id="rId30"/>
    <p:sldId id="541" r:id="rId31"/>
    <p:sldId id="565" r:id="rId32"/>
    <p:sldId id="563" r:id="rId33"/>
    <p:sldId id="559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aleway" pitchFamily="2" charset="-52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italic r:id="rId49"/>
    </p:embeddedFont>
    <p:embeddedFont>
      <p:font typeface="Montserrat" panose="00000500000000000000" pitchFamily="2" charset="-52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4" autoAdjust="0"/>
    <p:restoredTop sz="96730" autoAdjust="0"/>
  </p:normalViewPr>
  <p:slideViewPr>
    <p:cSldViewPr snapToGrid="0">
      <p:cViewPr varScale="1">
        <p:scale>
          <a:sx n="110" d="100"/>
          <a:sy n="110" d="100"/>
        </p:scale>
        <p:origin x="1314" y="14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9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‹#›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18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6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19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30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1FA9-517B-A135-74AB-CA898DB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DE70CE-199A-A943-130B-708805A5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F2849B-8D27-A348-1EC3-CC10CCFA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B0F0CA-0544-0292-1CC0-F9D9FB4B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06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21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6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30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7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33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67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2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пПерекрестная</a:t>
            </a:r>
            <a:r>
              <a:rPr lang="ru-RU" sz="12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проверка моделей,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41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61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9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14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20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16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00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96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flixtechblog.com/interleaving-in-online-experiments-at-netflix-a04ee392ec55" TargetMode="External"/><Relationship Id="rId5" Type="http://schemas.openxmlformats.org/officeDocument/2006/relationships/hyperlink" Target="https://netflixtechblog.com/ml-platform-meetup-infra-for-contextual-bandits-and-reinforcement-learning-4a90305948ef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customXml" Target="../ink/ink2.xml"/><Relationship Id="rId4" Type="http://schemas.openxmlformats.org/officeDocument/2006/relationships/customXml" Target="../ink/ink1.xml"/><Relationship Id="rId9" Type="http://schemas.openxmlformats.org/officeDocument/2006/relationships/image" Target="../media/image40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12001819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uroluxstore.com/&#1058;&#1086;&#1074;&#1072;&#1088;&#1099;/&#1055;&#1088;&#1077;&#1094;&#1080;&#1079;&#1080;&#1086;&#1085;&#1085;&#1099;&#1081;-&#1074;&#1085;&#1091;&#1090;&#1088;&#1080;&#1088;&#1103;&#1076;&#1085;&#1099;&#1081;-&#1082;&#1086;&#1085;&#1076;&#1080;&#1094;&#1080;&#1086;&#1085;&#1077;&#1088;-acrd1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  <a:t>Мониторинг ИИ моделей</a:t>
            </a:r>
            <a:b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</a:br>
            <a:endParaRPr sz="4400" dirty="0">
              <a:solidFill>
                <a:srgbClr val="C00000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38B5-FF54-E8A6-B9A6-7E8AD0B7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365126"/>
            <a:ext cx="11199564" cy="32893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+mn-lt"/>
              </a:rPr>
              <a:t>Мониторинг модели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08C101-A3F5-6AB0-F104-562AD7F37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2" y="726637"/>
            <a:ext cx="11766015" cy="13991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000" dirty="0">
                <a:latin typeface="+mn-lt"/>
              </a:rPr>
              <a:t>Мониторинг модели — это непрерывный процесс отслеживания, анализа и оценки производительности и поведения моделей машинного обучения в реальных производственных средах. Он включает измерение различных данных и метрик модели для выявления проблем и аномалий и обеспечения точности, надежности и эффективности моделей с течением времени.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7DA62-7F01-6C7E-92FB-CE645A45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0393"/>
          <a:stretch/>
        </p:blipFill>
        <p:spPr bwMode="auto">
          <a:xfrm>
            <a:off x="7991359" y="3533756"/>
            <a:ext cx="4200640" cy="29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03EC5-4F1A-7C7D-EF1F-9CAB63895995}"/>
              </a:ext>
            </a:extLst>
          </p:cNvPr>
          <p:cNvSpPr txBox="1"/>
          <p:nvPr/>
        </p:nvSpPr>
        <p:spPr>
          <a:xfrm>
            <a:off x="698194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ml-monitoring-metrics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66CF-2775-350B-494A-F2D61B03EDFF}"/>
              </a:ext>
            </a:extLst>
          </p:cNvPr>
          <p:cNvSpPr txBox="1"/>
          <p:nvPr/>
        </p:nvSpPr>
        <p:spPr>
          <a:xfrm>
            <a:off x="216208" y="6492874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ml-in-production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model-monitoring</a:t>
            </a:r>
            <a:endParaRPr lang="ru-RU" dirty="0">
              <a:latin typeface="+mn-lt"/>
            </a:endParaRPr>
          </a:p>
        </p:txBody>
      </p:sp>
      <p:pic>
        <p:nvPicPr>
          <p:cNvPr id="2052" name="Picture 4" descr="ML monitoring in the model lifecycle">
            <a:extLst>
              <a:ext uri="{FF2B5EF4-FFF2-40B4-BE49-F238E27FC236}">
                <a16:creationId xmlns:a16="http://schemas.microsoft.com/office/drawing/2014/main" id="{E92A6D17-572B-BEAF-80A0-716A8DF6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4" b="15971"/>
          <a:stretch/>
        </p:blipFill>
        <p:spPr bwMode="auto">
          <a:xfrm>
            <a:off x="337850" y="4264182"/>
            <a:ext cx="5545654" cy="1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C34B8-C443-229C-909D-E6E9FC2DEB4D}"/>
              </a:ext>
            </a:extLst>
          </p:cNvPr>
          <p:cNvSpPr txBox="1"/>
          <p:nvPr/>
        </p:nvSpPr>
        <p:spPr>
          <a:xfrm>
            <a:off x="1223273" y="6185097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1" dirty="0">
                <a:solidFill>
                  <a:srgbClr val="40454F"/>
                </a:solidFill>
                <a:effectLst/>
                <a:latin typeface="+mn-lt"/>
              </a:rPr>
              <a:t>ML monitoring in the ML model lifecycle.</a:t>
            </a:r>
            <a:endParaRPr lang="ru-RU" dirty="0">
              <a:latin typeface="+mn-lt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039704D-331D-E10F-6FC5-E9A8A8358864}"/>
              </a:ext>
            </a:extLst>
          </p:cNvPr>
          <p:cNvSpPr txBox="1">
            <a:spLocks/>
          </p:cNvSpPr>
          <p:nvPr/>
        </p:nvSpPr>
        <p:spPr>
          <a:xfrm>
            <a:off x="453526" y="1907302"/>
            <a:ext cx="11738473" cy="22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sz="2000" b="1" dirty="0">
                <a:latin typeface="+mn-lt"/>
                <a:cs typeface="Arial" panose="020B0604020202020204" pitchFamily="34" charset="0"/>
              </a:rPr>
              <a:t>Цели Мониторинга модели:</a:t>
            </a:r>
          </a:p>
          <a:p>
            <a:r>
              <a:rPr lang="ru-RU" sz="2000" dirty="0">
                <a:latin typeface="+mn-lt"/>
                <a:cs typeface="Arial" panose="020B0604020202020204" pitchFamily="34" charset="0"/>
              </a:rPr>
              <a:t>Тестирование поведения модели 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Сбор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новых данных обновление </a:t>
            </a:r>
            <a:r>
              <a:rPr lang="ru-RU" sz="2000" dirty="0" err="1" smtClean="0">
                <a:latin typeface="+mn-lt"/>
                <a:cs typeface="Arial" panose="020B0604020202020204" pitchFamily="34" charset="0"/>
              </a:rPr>
              <a:t>датасета</a:t>
            </a:r>
            <a:r>
              <a:rPr lang="en-US" sz="20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.</a:t>
            </a: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сигнализирование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о проблемах (ошибки, инциденты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корневых причин событий системы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E5EFF7-A8B2-D03D-43FA-ABF34036AD36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C67483-5B77-38F9-7667-AB8E01D7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-622" r="25207" b="622"/>
          <a:stretch/>
        </p:blipFill>
        <p:spPr bwMode="auto">
          <a:xfrm>
            <a:off x="7561231" y="2761307"/>
            <a:ext cx="4630769" cy="35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A06F6-B07D-C738-DDBA-1D259EB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6" y="134992"/>
            <a:ext cx="10515600" cy="38402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Цели мониторинга качества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78DCB4-E27D-70D1-4513-43554FF06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64" y="638284"/>
            <a:ext cx="10288082" cy="6203994"/>
          </a:xfrm>
        </p:spPr>
        <p:txBody>
          <a:bodyPr>
            <a:normAutofit/>
          </a:bodyPr>
          <a:lstStyle/>
          <a:p>
            <a:pPr marL="9525" lvl="1" indent="0"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Автоматизация работы и тестирование работы с Моделью</a:t>
            </a:r>
          </a:p>
          <a:p>
            <a:pPr marL="904875" lvl="2" indent="-339725"/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Скрытое /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A/B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канареечное и </a:t>
            </a:r>
            <a:r>
              <a:rPr lang="ru-RU" sz="16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тестирование моделей</a:t>
            </a:r>
          </a:p>
          <a:p>
            <a:pPr marL="447675" lvl="1" indent="-339725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Автоматическое тестирование обновления модели на основ метрик и и экспертных правил и принятие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решений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+mn-lt"/>
              </a:rPr>
              <a:t>continual learning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47675" lvl="1" indent="-339725"/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Контролируемая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деградация (вывод системы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Принятие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решений оператором (полу-автомат)</a:t>
            </a:r>
          </a:p>
          <a:p>
            <a:pPr marL="534988" lvl="1" indent="-338138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Второе мнение – визуализация решений</a:t>
            </a:r>
          </a:p>
          <a:p>
            <a:pPr marL="87313" lvl="1" indent="0">
              <a:buNone/>
            </a:pP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Досбор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и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дообучение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модели (Тех долг разработки)</a:t>
            </a:r>
            <a:endParaRPr lang="ru-RU" sz="20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Оценка пользователя "лайк-</a:t>
            </a:r>
            <a:r>
              <a:rPr lang="ru-RU" sz="18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дизлайк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" (</a:t>
            </a:r>
            <a:r>
              <a:rPr lang="en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human-in-the-loop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формат)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Естественные метки (напр. Коррекция перевода)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Отложенные метки (вернут кредит или нет)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Выбор новых признаков и доменных </a:t>
            </a:r>
            <a:r>
              <a:rPr lang="ru-RU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знаний и экзогенных факторов</a:t>
            </a:r>
            <a:endParaRPr lang="ru-RU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Пои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ск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инцидентов 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и аномалий работы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модели: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Дрифт данных/концепции/меток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Сбои ПАК, ошибки сбора данных, аномалии и шумы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Атаки на модель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3423B-C0D4-ADE9-C768-72DFB833C7FD}"/>
              </a:ext>
            </a:extLst>
          </p:cNvPr>
          <p:cNvSpPr txBox="1"/>
          <p:nvPr/>
        </p:nvSpPr>
        <p:spPr>
          <a:xfrm>
            <a:off x="162328" y="6490619"/>
            <a:ext cx="4364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/692462/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992AC5F-A388-80F3-7D19-50F99AB7A7CB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485F6B-641A-E344-932C-5AFC3C131B17}"/>
              </a:ext>
            </a:extLst>
          </p:cNvPr>
          <p:cNvSpPr txBox="1"/>
          <p:nvPr/>
        </p:nvSpPr>
        <p:spPr>
          <a:xfrm>
            <a:off x="6537614" y="6122449"/>
            <a:ext cx="550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это работа с пирамидой метрик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362B1-C25B-CEC7-6C46-2C978E510F66}"/>
              </a:ext>
            </a:extLst>
          </p:cNvPr>
          <p:cNvSpPr txBox="1"/>
          <p:nvPr/>
        </p:nvSpPr>
        <p:spPr>
          <a:xfrm>
            <a:off x="9212098" y="134992"/>
            <a:ext cx="28293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+mn-lt"/>
              </a:rPr>
              <a:t>Предиктивное техническое обслуживание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+mn-lt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</a:t>
            </a:r>
            <a:r>
              <a:rPr lang="en" b="0" i="1" dirty="0">
                <a:solidFill>
                  <a:srgbClr val="202122"/>
                </a:solidFill>
                <a:effectLst/>
                <a:latin typeface="+mn-lt"/>
              </a:rPr>
              <a:t>Predictive maintenance</a:t>
            </a:r>
            <a:r>
              <a:rPr lang="en" b="0" i="0" dirty="0">
                <a:solidFill>
                  <a:srgbClr val="202122"/>
                </a:solidFill>
                <a:effectLst/>
                <a:latin typeface="+mn-lt"/>
              </a:rPr>
              <a:t>) — 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комплексный подход, позволяющий определить состояние находящегося в эксплуатации оборудования и оценить, когда следует провести техническое обслуживание.</a:t>
            </a:r>
            <a:endParaRPr lang="ru-RU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C2321-2687-5A78-9A0D-2255A8EBD884}"/>
              </a:ext>
            </a:extLst>
          </p:cNvPr>
          <p:cNvSpPr txBox="1"/>
          <p:nvPr/>
        </p:nvSpPr>
        <p:spPr>
          <a:xfrm>
            <a:off x="3029604" y="6528530"/>
            <a:ext cx="454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429410" y="6536112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</a:t>
            </a:r>
          </a:p>
        </p:txBody>
      </p:sp>
    </p:spTree>
    <p:extLst>
      <p:ext uri="{BB962C8B-B14F-4D97-AF65-F5344CB8AC3E}">
        <p14:creationId xmlns:p14="http://schemas.microsoft.com/office/powerpoint/2010/main" val="6543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100" y="365126"/>
            <a:ext cx="11061700" cy="11716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Виды мониторинга </a:t>
            </a:r>
            <a:r>
              <a:rPr lang="en-US" dirty="0" smtClean="0">
                <a:latin typeface="+mn-lt"/>
              </a:rPr>
              <a:t>Model Ops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234785"/>
            <a:ext cx="7764144" cy="4867275"/>
          </a:xfrm>
        </p:spPr>
        <p:txBody>
          <a:bodyPr>
            <a:normAutofit/>
          </a:bodyPr>
          <a:lstStyle/>
          <a:p>
            <a:r>
              <a:rPr lang="ru-RU" sz="2100" b="1" dirty="0" smtClean="0">
                <a:latin typeface="+mn-lt"/>
              </a:rPr>
              <a:t>Бизнес\продуктовый\доменный уровень</a:t>
            </a:r>
          </a:p>
          <a:p>
            <a:pPr lvl="1"/>
            <a:r>
              <a:rPr lang="ru-RU" sz="2100" dirty="0">
                <a:latin typeface="+mn-lt"/>
              </a:rPr>
              <a:t>Метрики в процессе работы</a:t>
            </a:r>
          </a:p>
          <a:p>
            <a:pPr lvl="1"/>
            <a:r>
              <a:rPr lang="ru-RU" sz="2100" dirty="0">
                <a:latin typeface="+mn-lt"/>
              </a:rPr>
              <a:t>Замена одного решения на другое</a:t>
            </a:r>
          </a:p>
          <a:p>
            <a:r>
              <a:rPr lang="ru-RU" sz="2100" b="1" dirty="0" smtClean="0">
                <a:latin typeface="+mn-lt"/>
              </a:rPr>
              <a:t>Функциональный уровень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Производительность в </a:t>
            </a:r>
            <a:r>
              <a:rPr lang="ru-RU" sz="2100" dirty="0" err="1" smtClean="0">
                <a:latin typeface="+mn-lt"/>
              </a:rPr>
              <a:t>продакшенным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Стабильность работы </a:t>
            </a:r>
            <a:r>
              <a:rPr lang="en-US" sz="2000" dirty="0" smtClean="0">
                <a:latin typeface="+mn-lt"/>
              </a:rPr>
              <a:t>: </a:t>
            </a:r>
            <a:r>
              <a:rPr lang="en-US" sz="2000" dirty="0">
                <a:latin typeface="+mn-lt"/>
              </a:rPr>
              <a:t>model input/output </a:t>
            </a:r>
            <a:r>
              <a:rPr lang="en-US" sz="2000" dirty="0" smtClean="0">
                <a:latin typeface="+mn-lt"/>
              </a:rPr>
              <a:t>distribution</a:t>
            </a:r>
            <a:endParaRPr lang="ru-RU" sz="20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Обновление или </a:t>
            </a:r>
            <a:r>
              <a:rPr lang="ru-RU" sz="2100" dirty="0" err="1" smtClean="0">
                <a:latin typeface="+mn-lt"/>
              </a:rPr>
              <a:t>дообучение</a:t>
            </a:r>
            <a:endParaRPr lang="ru-RU" sz="2100" dirty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Оценка моделей и их альтернатив</a:t>
            </a:r>
            <a:endParaRPr lang="en-US" sz="2100" dirty="0">
              <a:latin typeface="+mn-lt"/>
            </a:endParaRPr>
          </a:p>
          <a:p>
            <a:r>
              <a:rPr lang="ru-RU" sz="2100" b="1" dirty="0" smtClean="0">
                <a:latin typeface="+mn-lt"/>
              </a:rPr>
              <a:t>Операционный уровень</a:t>
            </a:r>
            <a:r>
              <a:rPr lang="ru-RU" sz="2100" dirty="0" smtClean="0">
                <a:latin typeface="+mn-lt"/>
              </a:rPr>
              <a:t>:</a:t>
            </a:r>
          </a:p>
          <a:p>
            <a:pPr lvl="1"/>
            <a:r>
              <a:rPr lang="ru-RU" sz="2100" dirty="0" smtClean="0">
                <a:latin typeface="+mn-lt"/>
              </a:rPr>
              <a:t>Метрики железа</a:t>
            </a:r>
          </a:p>
          <a:p>
            <a:pPr lvl="1"/>
            <a:r>
              <a:rPr lang="ru-RU" sz="2100" dirty="0" smtClean="0">
                <a:latin typeface="+mn-lt"/>
              </a:rPr>
              <a:t>Метрики интеграции</a:t>
            </a:r>
            <a:r>
              <a:rPr lang="it-IT" sz="2100" dirty="0" smtClean="0">
                <a:latin typeface="+mn-lt"/>
              </a:rPr>
              <a:t> </a:t>
            </a:r>
            <a:r>
              <a:rPr lang="it-IT" sz="2100" dirty="0">
                <a:latin typeface="+mn-lt"/>
              </a:rPr>
              <a:t>CI/CD pipelines for </a:t>
            </a:r>
            <a:r>
              <a:rPr lang="it-IT" sz="2100" dirty="0" smtClean="0">
                <a:latin typeface="+mn-lt"/>
              </a:rPr>
              <a:t>ML</a:t>
            </a:r>
            <a:r>
              <a:rPr lang="ru-RU" sz="2100" dirty="0" smtClean="0">
                <a:latin typeface="+mn-lt"/>
              </a:rPr>
              <a:t> </a:t>
            </a:r>
            <a:r>
              <a:rPr lang="en-US" sz="2100" dirty="0" smtClean="0">
                <a:latin typeface="+mn-lt"/>
              </a:rPr>
              <a:t>and data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Код и платформа</a:t>
            </a:r>
            <a:r>
              <a:rPr lang="en-US" sz="2100" dirty="0">
                <a:latin typeface="+mn-lt"/>
              </a:rPr>
              <a:t> 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2050" name="Picture 2" descr="Functional Monito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t="9238" r="6435"/>
          <a:stretch/>
        </p:blipFill>
        <p:spPr bwMode="auto">
          <a:xfrm>
            <a:off x="7606538" y="1536799"/>
            <a:ext cx="4585461" cy="48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2100" y="6520058"/>
            <a:ext cx="4559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https://neptune.ai/blog/ml-model-monitoring-best-tools#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0651" y="6385122"/>
            <a:ext cx="5820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https://neptune.ai/blog/how-to-monitor-your-models-in-production-guide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8276" y="6231233"/>
            <a:ext cx="432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https://koroteev.site/scipop/mlops-model-monitoring/</a:t>
            </a:r>
          </a:p>
        </p:txBody>
      </p:sp>
    </p:spTree>
    <p:extLst>
      <p:ext uri="{BB962C8B-B14F-4D97-AF65-F5344CB8AC3E}">
        <p14:creationId xmlns:p14="http://schemas.microsoft.com/office/powerpoint/2010/main" val="634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B7A6-5F9B-39FE-6525-6D36E557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" y="80921"/>
            <a:ext cx="11128513" cy="62878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мониторинга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4E9AEA-8CFA-1494-94BB-E36AAA5CD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25" y="781721"/>
            <a:ext cx="11555758" cy="523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/>
            <a:r>
              <a:rPr lang="ru-RU" sz="2200" b="1" dirty="0" err="1">
                <a:solidFill>
                  <a:schemeClr val="tx1"/>
                </a:solidFill>
                <a:latin typeface="+mn-lt"/>
              </a:rPr>
              <a:t>Алреты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события/руководства к действию</a:t>
            </a: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Автоматические </a:t>
            </a:r>
            <a:r>
              <a:rPr lang="ru-RU" sz="2200" dirty="0" err="1">
                <a:solidFill>
                  <a:schemeClr val="tx1"/>
                </a:solidFill>
                <a:effectLst/>
                <a:latin typeface="+mn-lt"/>
              </a:rPr>
              <a:t>алерты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 — должны появляться только в том случае, если с какой‑то вероятностью нужна реакция.</a:t>
            </a:r>
          </a:p>
          <a:p>
            <a:pPr marL="800100" lvl="1"/>
            <a:r>
              <a:rPr lang="en" sz="2200" dirty="0">
                <a:solidFill>
                  <a:schemeClr val="tx1"/>
                </a:solidFill>
                <a:effectLst/>
                <a:latin typeface="+mn-lt"/>
              </a:rPr>
              <a:t>Alert Fatigue — 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когда люди начинают игнорировать сообщения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342900"/>
            <a:r>
              <a:rPr lang="ru-RU" sz="2200" b="1" dirty="0" err="1">
                <a:solidFill>
                  <a:schemeClr val="tx1"/>
                </a:solidFill>
                <a:effectLst/>
                <a:latin typeface="+mn-lt"/>
              </a:rPr>
              <a:t>Дашборды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 – результаты по запросам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Ситуационный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в этом случае инструменты используются для анализа и поиска причин проблем, о которых сообщили внешние или внутренние клиенты сервиса.</a:t>
            </a:r>
          </a:p>
          <a:p>
            <a:pPr marL="342900"/>
            <a:r>
              <a:rPr lang="ru-RU" sz="2200" b="1" dirty="0">
                <a:solidFill>
                  <a:schemeClr val="tx1"/>
                </a:solidFill>
                <a:latin typeface="+mn-lt"/>
              </a:rPr>
              <a:t>Логи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постоянный и плохо контролируемый мониторинг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Регулярный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с какой‑то периодичностью определённый человек или команды осуществляют мониторинг.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Много данных, большая нагрузка на систему</a:t>
            </a:r>
          </a:p>
          <a:p>
            <a:pPr marL="0" indent="0" algn="l">
              <a:buNone/>
            </a:pP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Схема 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данных\</a:t>
            </a:r>
            <a:r>
              <a:rPr lang="ru-RU" sz="2200" b="1" u="sng" dirty="0" err="1" smtClean="0">
                <a:solidFill>
                  <a:schemeClr val="tx1"/>
                </a:solidFill>
                <a:latin typeface="+mn-lt"/>
              </a:rPr>
              <a:t>пайплайн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меняется – нужно менять и систему мониторинга</a:t>
            </a:r>
            <a:endParaRPr lang="ru-RU" sz="2200" b="1" u="sng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EE6D-B296-96FB-35B9-C0AE70B19954}"/>
              </a:ext>
            </a:extLst>
          </p:cNvPr>
          <p:cNvSpPr txBox="1"/>
          <p:nvPr/>
        </p:nvSpPr>
        <p:spPr>
          <a:xfrm>
            <a:off x="424070" y="63389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/mlsysd8ods.pdf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AB100-FA47-D542-56CA-F258D7B11E42}"/>
              </a:ext>
            </a:extLst>
          </p:cNvPr>
          <p:cNvSpPr txBox="1"/>
          <p:nvPr/>
        </p:nvSpPr>
        <p:spPr>
          <a:xfrm>
            <a:off x="4823791" y="62669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learn.evidentlyai.com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ml-observability-course</a:t>
            </a:r>
            <a:r>
              <a:rPr lang="ru-RU" dirty="0">
                <a:latin typeface="+mn-lt"/>
              </a:rPr>
              <a:t>/module-1-introduction/</a:t>
            </a:r>
            <a:r>
              <a:rPr lang="ru-RU" dirty="0" err="1">
                <a:latin typeface="+mn-lt"/>
              </a:rPr>
              <a:t>ml-lifecycle</a:t>
            </a:r>
            <a:endParaRPr lang="ru-RU" dirty="0">
              <a:latin typeface="+mn-lt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A0971A-415E-AD5B-BDA1-697EE143A367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3E71C-8D09-4A61-E175-E229B262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" y="156043"/>
            <a:ext cx="11155496" cy="56029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Подходы к мониторингу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1329EB-885A-DF9C-5B62-7256B639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03" y="741942"/>
            <a:ext cx="6225417" cy="5284350"/>
          </a:xfrm>
        </p:spPr>
        <p:txBody>
          <a:bodyPr>
            <a:normAutofit/>
          </a:bodyPr>
          <a:lstStyle/>
          <a:p>
            <a:r>
              <a:rPr lang="ru-RU" sz="2100" dirty="0">
                <a:latin typeface="+mn-lt"/>
              </a:rPr>
              <a:t>На основе метрик и их распределения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1700" dirty="0" smtClean="0">
                <a:latin typeface="+mn-lt"/>
              </a:rPr>
              <a:t>Стат. Тесты, </a:t>
            </a:r>
            <a:r>
              <a:rPr lang="en-US" sz="1700" dirty="0" smtClean="0">
                <a:latin typeface="+mn-lt"/>
              </a:rPr>
              <a:t>A/B </a:t>
            </a:r>
            <a:r>
              <a:rPr lang="ru-RU" sz="1700" dirty="0" smtClean="0">
                <a:latin typeface="+mn-lt"/>
              </a:rPr>
              <a:t>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  <a:p>
            <a:r>
              <a:rPr lang="ru-RU" sz="2100" dirty="0">
                <a:latin typeface="+mn-lt"/>
              </a:rPr>
              <a:t>Визуализация данных/признаков</a:t>
            </a:r>
          </a:p>
          <a:p>
            <a:r>
              <a:rPr lang="ru-RU" sz="2100" dirty="0">
                <a:latin typeface="+mn-lt"/>
              </a:rPr>
              <a:t>Мониторинг Другой моделью</a:t>
            </a:r>
          </a:p>
          <a:p>
            <a:r>
              <a:rPr lang="ru-RU" sz="2100" dirty="0" smtClean="0">
                <a:latin typeface="+mn-lt"/>
              </a:rPr>
              <a:t>Функциональное </a:t>
            </a:r>
            <a:r>
              <a:rPr lang="ru-RU" sz="2100" dirty="0">
                <a:latin typeface="+mn-lt"/>
              </a:rPr>
              <a:t>тестирование</a:t>
            </a:r>
          </a:p>
          <a:p>
            <a:pPr lvl="1"/>
            <a:r>
              <a:rPr lang="ru-RU" sz="1700" dirty="0" smtClean="0">
                <a:latin typeface="+mn-lt"/>
              </a:rPr>
              <a:t>Разверт. </a:t>
            </a:r>
            <a:r>
              <a:rPr lang="ru-RU" sz="1700" dirty="0">
                <a:latin typeface="+mn-lt"/>
              </a:rPr>
              <a:t>канареечный и </a:t>
            </a:r>
            <a:r>
              <a:rPr lang="ru-RU" sz="1700" dirty="0" err="1" smtClean="0">
                <a:latin typeface="+mn-lt"/>
              </a:rPr>
              <a:t>д.р</a:t>
            </a:r>
            <a:r>
              <a:rPr lang="ru-RU" sz="1700" dirty="0" smtClean="0">
                <a:latin typeface="+mn-lt"/>
              </a:rPr>
              <a:t>.  </a:t>
            </a:r>
            <a:r>
              <a:rPr lang="ru-RU" sz="1700" dirty="0">
                <a:latin typeface="+mn-lt"/>
              </a:rPr>
              <a:t>Тесты </a:t>
            </a:r>
            <a:r>
              <a:rPr lang="ru-RU" sz="1700" dirty="0" smtClean="0">
                <a:latin typeface="+mn-lt"/>
              </a:rPr>
              <a:t>модели 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3241C7-5456-9A60-AAD7-72FD351E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2"/>
          <a:stretch/>
        </p:blipFill>
        <p:spPr bwMode="auto">
          <a:xfrm>
            <a:off x="125129" y="3063424"/>
            <a:ext cx="6337382" cy="30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D8D55-61F4-FFDE-C4B7-EF5C5582C9D7}"/>
              </a:ext>
            </a:extLst>
          </p:cNvPr>
          <p:cNvSpPr txBox="1"/>
          <p:nvPr/>
        </p:nvSpPr>
        <p:spPr>
          <a:xfrm>
            <a:off x="466935" y="6308118"/>
            <a:ext cx="6108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www.evidentlyai.com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blog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data-drift-detection-large-datasets</a:t>
            </a:r>
            <a:endParaRPr lang="ru-RU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E9E7E-EB5C-14B0-9861-5A1AB197528B}"/>
              </a:ext>
            </a:extLst>
          </p:cNvPr>
          <p:cNvSpPr txBox="1"/>
          <p:nvPr/>
        </p:nvSpPr>
        <p:spPr>
          <a:xfrm>
            <a:off x="428790" y="6481729"/>
            <a:ext cx="5667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latin typeface="+mn-lt"/>
              </a:rPr>
              <a:t>https://</a:t>
            </a:r>
            <a:r>
              <a:rPr lang="en" sz="1200" dirty="0" err="1">
                <a:latin typeface="+mn-lt"/>
              </a:rPr>
              <a:t>habr.com</a:t>
            </a:r>
            <a:r>
              <a:rPr lang="en" sz="1200" dirty="0">
                <a:latin typeface="+mn-lt"/>
              </a:rPr>
              <a:t>/</a:t>
            </a:r>
            <a:r>
              <a:rPr lang="en" sz="1200" dirty="0" err="1">
                <a:latin typeface="+mn-lt"/>
              </a:rPr>
              <a:t>ru</a:t>
            </a:r>
            <a:r>
              <a:rPr lang="en" sz="1200" dirty="0">
                <a:latin typeface="+mn-lt"/>
              </a:rPr>
              <a:t>/companies/</a:t>
            </a:r>
            <a:r>
              <a:rPr lang="en" sz="1200" dirty="0" err="1">
                <a:latin typeface="+mn-lt"/>
              </a:rPr>
              <a:t>skillfactory</a:t>
            </a:r>
            <a:r>
              <a:rPr lang="en" sz="1200" dirty="0">
                <a:latin typeface="+mn-lt"/>
              </a:rPr>
              <a:t>/articles/674880/</a:t>
            </a:r>
            <a:endParaRPr lang="ru-RU" sz="1200" dirty="0">
              <a:latin typeface="+mn-lt"/>
            </a:endParaRPr>
          </a:p>
        </p:txBody>
      </p:sp>
      <p:pic>
        <p:nvPicPr>
          <p:cNvPr id="4100" name="Picture 4" descr="Report example">
            <a:extLst>
              <a:ext uri="{FF2B5EF4-FFF2-40B4-BE49-F238E27FC236}">
                <a16:creationId xmlns:a16="http://schemas.microsoft.com/office/drawing/2014/main" id="{A229DCC0-EC90-E93A-783E-0D7559F3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79" y="2600955"/>
            <a:ext cx="5599861" cy="41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082CD6-1F9A-7AA0-37AC-6F9B2001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57" y="203441"/>
            <a:ext cx="4294183" cy="24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9ECA5-881D-3403-10FF-FD5D05FB9120}"/>
              </a:ext>
            </a:extLst>
          </p:cNvPr>
          <p:cNvSpPr txBox="1"/>
          <p:nvPr/>
        </p:nvSpPr>
        <p:spPr>
          <a:xfrm>
            <a:off x="388439" y="6630065"/>
            <a:ext cx="3374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github.com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evidentlyai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</a:t>
            </a:r>
            <a:endParaRPr lang="ru-RU" sz="12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A822-3D8E-7873-759E-DE56EED9A60F}"/>
              </a:ext>
            </a:extLst>
          </p:cNvPr>
          <p:cNvSpPr txBox="1"/>
          <p:nvPr/>
        </p:nvSpPr>
        <p:spPr>
          <a:xfrm>
            <a:off x="3092232" y="6584772"/>
            <a:ext cx="3621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habr.com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companies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vtb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articles</a:t>
            </a:r>
            <a:r>
              <a:rPr lang="ru-RU" sz="1200" dirty="0">
                <a:latin typeface="+mn-lt"/>
              </a:rPr>
              <a:t>/505892/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12BB-6D3F-C7A0-0387-D9F06BEA0CAC}"/>
              </a:ext>
            </a:extLst>
          </p:cNvPr>
          <p:cNvSpPr txBox="1"/>
          <p:nvPr/>
        </p:nvSpPr>
        <p:spPr>
          <a:xfrm>
            <a:off x="516154" y="6146687"/>
            <a:ext cx="5314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6456AB5-331D-B7EE-35A3-27BB2A52DC42}"/>
              </a:ext>
            </a:extLst>
          </p:cNvPr>
          <p:cNvCxnSpPr/>
          <p:nvPr/>
        </p:nvCxnSpPr>
        <p:spPr>
          <a:xfrm>
            <a:off x="198303" y="716335"/>
            <a:ext cx="6646117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C9DC-A5CD-FF9C-1A24-6134B8B5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57106-F2BD-C207-B870-4754827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Ранее Тестирование </a:t>
            </a:r>
            <a:r>
              <a:rPr lang="en" dirty="0">
                <a:solidFill>
                  <a:srgbClr val="192734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моделей 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DC5AC-6A3F-F9BF-F452-920D754F307D}"/>
              </a:ext>
            </a:extLst>
          </p:cNvPr>
          <p:cNvSpPr txBox="1"/>
          <p:nvPr/>
        </p:nvSpPr>
        <p:spPr>
          <a:xfrm>
            <a:off x="304800" y="6466332"/>
            <a:ext cx="6142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/739316/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23A25-5427-1E86-DC0A-419720A1E181}"/>
              </a:ext>
            </a:extLst>
          </p:cNvPr>
          <p:cNvSpPr txBox="1"/>
          <p:nvPr/>
        </p:nvSpPr>
        <p:spPr>
          <a:xfrm>
            <a:off x="4220817" y="6466331"/>
            <a:ext cx="7132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ml-system-design.ru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</a:t>
            </a:r>
            <a:r>
              <a:rPr lang="ru-RU" dirty="0">
                <a:latin typeface="+mn-lt"/>
              </a:rPr>
              <a:t>/тестирование-</a:t>
            </a:r>
            <a:r>
              <a:rPr lang="en" dirty="0">
                <a:latin typeface="+mn-lt"/>
              </a:rPr>
              <a:t>ml-</a:t>
            </a:r>
            <a:r>
              <a:rPr lang="ru-RU" dirty="0">
                <a:latin typeface="+mn-lt"/>
              </a:rPr>
              <a:t>моделей-в-</a:t>
            </a:r>
            <a:r>
              <a:rPr lang="en" dirty="0">
                <a:latin typeface="+mn-lt"/>
              </a:rPr>
              <a:t>production</a:t>
            </a:r>
            <a:endParaRPr lang="ru-RU" dirty="0"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0D33-FDAA-D0B5-9B40-53007380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14583" r="35870" b="16765"/>
          <a:stretch/>
        </p:blipFill>
        <p:spPr bwMode="auto">
          <a:xfrm>
            <a:off x="218661" y="1632505"/>
            <a:ext cx="4509053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9A187-E46C-429E-ED0C-8BD7B84009B1}"/>
              </a:ext>
            </a:extLst>
          </p:cNvPr>
          <p:cNvSpPr txBox="1"/>
          <p:nvPr/>
        </p:nvSpPr>
        <p:spPr>
          <a:xfrm>
            <a:off x="132522" y="980212"/>
            <a:ext cx="2657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</a:pP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1 Shadow testing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34419E2-7C4E-C852-8B74-01A6660E6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4161" r="29782" b="7485"/>
          <a:stretch/>
        </p:blipFill>
        <p:spPr bwMode="auto">
          <a:xfrm>
            <a:off x="6525152" y="1218955"/>
            <a:ext cx="4828648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2CF3E-53BD-AF2F-12E8-EACEB3DA8C7A}"/>
              </a:ext>
            </a:extLst>
          </p:cNvPr>
          <p:cNvSpPr txBox="1"/>
          <p:nvPr/>
        </p:nvSpPr>
        <p:spPr>
          <a:xfrm>
            <a:off x="6192561" y="801568"/>
            <a:ext cx="400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25"/>
              </a:spcBef>
            </a:pPr>
            <a:r>
              <a:rPr lang="en" sz="20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2 Canary </a:t>
            </a: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тестирование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97880-0870-FB3D-D9EF-BB180BA0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791" y="3528858"/>
            <a:ext cx="5333888" cy="791352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Выбор Подгруппы для Тестирования</a:t>
            </a:r>
            <a:endParaRPr lang="en-US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Постепенное Развертывание или Откат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66742D-5C81-0928-5039-C3121EDC53A3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F435A7-759B-91A1-DF04-A8F750D843AF}"/>
              </a:ext>
            </a:extLst>
          </p:cNvPr>
          <p:cNvSpPr txBox="1"/>
          <p:nvPr/>
        </p:nvSpPr>
        <p:spPr>
          <a:xfrm>
            <a:off x="218661" y="4231951"/>
            <a:ext cx="11049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применяется для безопасного развертывания и обновлений в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инфраструктуре и системах.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фокусируется на минимизации рисков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Полезно для тестирования моделей машинного обучения (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ML)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в продуктивной среде с целью максимально быстрой доработки модели 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63D65-FCE1-5924-581F-E7974258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А/Б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4B1C6F5-5FFD-A22A-AAF4-5ECF3D48B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8836" r="1847" b="16511"/>
          <a:stretch/>
        </p:blipFill>
        <p:spPr bwMode="auto">
          <a:xfrm>
            <a:off x="132521" y="4322192"/>
            <a:ext cx="6026667" cy="176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D7D78D61-D0E8-69F3-DF95-729141CD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21" y="754771"/>
            <a:ext cx="11911059" cy="30824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Цель Оценить, какая модель лучше справляется с задачами, стоящими перед ней, на основе конкретных метрик производительности.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позволяет не только выбрать лучшую модель, но и понять, какие факторы влияют на производительность модели в реальных условиях.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В тестировании один из факторов меняется (2 гипотезы) остальные фиксированы!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Желательно тестировать на репрезентативной выборке!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используется для оптимизации пользовательского опыта и функциональности,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Тестируют метрики, которые сложно измерить офлайн</a:t>
            </a:r>
            <a:endParaRPr lang="ru-RU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D857FB-AE25-8A27-E3E9-F595F3555E3E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AB68C-6DB5-C614-F45A-94AA88A6E20E}"/>
              </a:ext>
            </a:extLst>
          </p:cNvPr>
          <p:cNvSpPr txBox="1"/>
          <p:nvPr/>
        </p:nvSpPr>
        <p:spPr>
          <a:xfrm>
            <a:off x="6706919" y="4483726"/>
            <a:ext cx="47646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Могут быть и другие варианты, напр. А/А или А/А/Б тест, Где одна группа фиксирована, а другая нет (или условия не фиксированы) и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тд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87D118-534A-A888-F46B-E43AC2479351}"/>
              </a:ext>
            </a:extLst>
          </p:cNvPr>
          <p:cNvSpPr txBox="1"/>
          <p:nvPr/>
        </p:nvSpPr>
        <p:spPr>
          <a:xfrm>
            <a:off x="18034" y="624405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blog.analytics-toolkit.com</a:t>
            </a:r>
            <a:r>
              <a:rPr lang="ru-RU" dirty="0">
                <a:latin typeface="+mn-lt"/>
              </a:rPr>
              <a:t>/2014/</a:t>
            </a:r>
            <a:r>
              <a:rPr lang="ru-RU" dirty="0" err="1">
                <a:latin typeface="+mn-lt"/>
              </a:rPr>
              <a:t>aa-aab-aabb-tests-cro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D2F85-E926-F51C-7E98-20C022F1BC0D}"/>
              </a:ext>
            </a:extLst>
          </p:cNvPr>
          <p:cNvSpPr txBox="1"/>
          <p:nvPr/>
        </p:nvSpPr>
        <p:spPr>
          <a:xfrm>
            <a:off x="18034" y="648369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avito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/571094/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71A0E-C62F-DAF4-F259-47D7E08DE207}"/>
              </a:ext>
            </a:extLst>
          </p:cNvPr>
          <p:cNvSpPr txBox="1"/>
          <p:nvPr/>
        </p:nvSpPr>
        <p:spPr>
          <a:xfrm>
            <a:off x="4399171" y="6517762"/>
            <a:ext cx="311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habr.com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ru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articles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/739316/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3FD85A8-BD35-D0E9-09BF-7B476B7081FD}"/>
              </a:ext>
            </a:extLst>
          </p:cNvPr>
          <p:cNvCxnSpPr>
            <a:cxnSpLocks/>
          </p:cNvCxnSpPr>
          <p:nvPr/>
        </p:nvCxnSpPr>
        <p:spPr>
          <a:xfrm flipV="1">
            <a:off x="5571805" y="4303913"/>
            <a:ext cx="4764642" cy="2068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3B74A5-40B4-47BF-6F4F-12F51C644874}"/>
              </a:ext>
            </a:extLst>
          </p:cNvPr>
          <p:cNvSpPr txBox="1"/>
          <p:nvPr/>
        </p:nvSpPr>
        <p:spPr>
          <a:xfrm>
            <a:off x="5743161" y="6362228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1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8E6B897-D712-8F57-F75C-59C7ECC2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4920"/>
          <a:stretch/>
        </p:blipFill>
        <p:spPr bwMode="auto">
          <a:xfrm>
            <a:off x="163512" y="1226588"/>
            <a:ext cx="6327314" cy="16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D2922-DDFB-2D5E-326D-4D5B33EF13E0}"/>
              </a:ext>
            </a:extLst>
          </p:cNvPr>
          <p:cNvSpPr txBox="1"/>
          <p:nvPr/>
        </p:nvSpPr>
        <p:spPr>
          <a:xfrm>
            <a:off x="53203" y="2829490"/>
            <a:ext cx="6630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Размер группы пользователей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адаптируется на основе фидбека о работе модели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подход в обучении с подкреплением,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LHF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: исследование многих вариантов и выбираете тот, у которого лучше результаты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 c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учетом динамики его превалирования.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EEEFA-8F60-2C5C-6201-5BDFA25E9919}"/>
              </a:ext>
            </a:extLst>
          </p:cNvPr>
          <p:cNvSpPr txBox="1"/>
          <p:nvPr/>
        </p:nvSpPr>
        <p:spPr>
          <a:xfrm>
            <a:off x="0" y="835958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Многорукие бандиты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804BC94-CC92-3311-6697-5EC1316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11" y="1066926"/>
            <a:ext cx="5291603" cy="19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D9A05-0520-0A37-18AA-C13F43676B34}"/>
              </a:ext>
            </a:extLst>
          </p:cNvPr>
          <p:cNvSpPr txBox="1"/>
          <p:nvPr/>
        </p:nvSpPr>
        <p:spPr>
          <a:xfrm>
            <a:off x="6537386" y="2827552"/>
            <a:ext cx="56159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301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Показываем пользователям предсказания обоих моделей и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смотрим, что выберет пользователь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Например, в один список объединяются результаты работы двух поисковых систем или систем рекомендаций товаров.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Добавляются естественные метки</a:t>
            </a:r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CDCD0-8272-8000-9F7E-483187AA7F21}"/>
              </a:ext>
            </a:extLst>
          </p:cNvPr>
          <p:cNvSpPr txBox="1"/>
          <p:nvPr/>
        </p:nvSpPr>
        <p:spPr>
          <a:xfrm>
            <a:off x="3162574" y="6550223"/>
            <a:ext cx="8910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www.amazon.com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Designing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-Machine-Learning-Systems-Production-Ready/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dp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/1098107969/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176D24-ABCA-3B87-3D93-223573AE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9" y="208275"/>
            <a:ext cx="10995661" cy="60193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Другие методы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D4A03-F4D8-44EE-B041-CAD40B24BC3B}"/>
              </a:ext>
            </a:extLst>
          </p:cNvPr>
          <p:cNvSpPr txBox="1"/>
          <p:nvPr/>
        </p:nvSpPr>
        <p:spPr>
          <a:xfrm>
            <a:off x="6537386" y="857155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dirty="0">
                <a:solidFill>
                  <a:schemeClr val="tx1"/>
                </a:solidFill>
                <a:latin typeface="+mn-lt"/>
              </a:rPr>
              <a:t>С</a:t>
            </a: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лиян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ие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моделей</a:t>
            </a:r>
            <a:endParaRPr lang="ru-RU" sz="2000" b="1" i="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90193AF-4BB3-2520-BACA-85D4FD563101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A581F-F4D4-EFB9-96B3-721698754CAA}"/>
              </a:ext>
            </a:extLst>
          </p:cNvPr>
          <p:cNvSpPr txBox="1"/>
          <p:nvPr/>
        </p:nvSpPr>
        <p:spPr>
          <a:xfrm>
            <a:off x="139899" y="6387490"/>
            <a:ext cx="66412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b="0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ML Platform Meetup: Infra for Contextual Bandits and Reinforcement Learning</a:t>
            </a:r>
            <a:endParaRPr lang="ru-RU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B784F-0676-224C-B0FA-44E452FD4619}"/>
              </a:ext>
            </a:extLst>
          </p:cNvPr>
          <p:cNvSpPr txBox="1"/>
          <p:nvPr/>
        </p:nvSpPr>
        <p:spPr>
          <a:xfrm>
            <a:off x="5082846" y="6314968"/>
            <a:ext cx="69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tx1"/>
                </a:solidFill>
                <a:effectLst/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Innovating Faster on Personalization Algorithms at Netflix Using Interleaving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3D133-28F2-744C-78AE-F27683F71E7A}"/>
              </a:ext>
            </a:extLst>
          </p:cNvPr>
          <p:cNvSpPr txBox="1"/>
          <p:nvPr/>
        </p:nvSpPr>
        <p:spPr>
          <a:xfrm>
            <a:off x="5926071" y="6127031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4A536FFC-2B47-63CC-E034-39B0D0BD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7"/>
          <a:stretch/>
        </p:blipFill>
        <p:spPr bwMode="auto">
          <a:xfrm rot="16200000">
            <a:off x="9458569" y="3573339"/>
            <a:ext cx="1794531" cy="35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D266B-8342-BC79-CFF6-762E2652E3C9}"/>
              </a:ext>
            </a:extLst>
          </p:cNvPr>
          <p:cNvSpPr txBox="1"/>
          <p:nvPr/>
        </p:nvSpPr>
        <p:spPr>
          <a:xfrm>
            <a:off x="210247" y="4424445"/>
            <a:ext cx="91447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ru-RU" sz="1800" b="1" dirty="0">
                <a:solidFill>
                  <a:schemeClr val="tx1"/>
                </a:solidFill>
                <a:latin typeface="+mn-lt"/>
              </a:rPr>
              <a:t>Перемежающиеся эксперименты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Поскольку каждая модель тестируется в одном и том же контексте, риски, связанные с предвзятым восприятием или внешними факторами, снижаются.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Важно  для понимания реального пользовательского взаимодействия и предпочтений, предоставляя возможность оценить эффективность моделей в условиях реального времени.</a:t>
            </a: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EA85E6E-D791-AAAF-EF04-B198C93DCF79}"/>
              </a:ext>
            </a:extLst>
          </p:cNvPr>
          <p:cNvCxnSpPr>
            <a:cxnSpLocks/>
          </p:cNvCxnSpPr>
          <p:nvPr/>
        </p:nvCxnSpPr>
        <p:spPr>
          <a:xfrm>
            <a:off x="588936" y="4424445"/>
            <a:ext cx="11135139" cy="3337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9578A8-561A-BD0B-47C8-3D10E7DA3D92}"/>
              </a:ext>
            </a:extLst>
          </p:cNvPr>
          <p:cNvCxnSpPr>
            <a:cxnSpLocks/>
          </p:cNvCxnSpPr>
          <p:nvPr/>
        </p:nvCxnSpPr>
        <p:spPr>
          <a:xfrm>
            <a:off x="6575231" y="810212"/>
            <a:ext cx="9100" cy="361423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BE20D-0284-EA9A-AE41-2AA21B3B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7DADA835-9D01-77EE-10E3-929C7D3D9713}"/>
              </a:ext>
            </a:extLst>
          </p:cNvPr>
          <p:cNvSpPr/>
          <p:nvPr/>
        </p:nvSpPr>
        <p:spPr>
          <a:xfrm>
            <a:off x="1293541" y="4527395"/>
            <a:ext cx="7703567" cy="2330605"/>
          </a:xfrm>
          <a:prstGeom prst="triangle">
            <a:avLst>
              <a:gd name="adj" fmla="val 47602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EDCF-9FE7-6CE0-393A-72C00E96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2" y="-20632"/>
            <a:ext cx="10515600" cy="526020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3C4512-A8B1-679D-70ED-F9F48866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82" y="747232"/>
            <a:ext cx="11724229" cy="5721694"/>
          </a:xfrm>
        </p:spPr>
        <p:txBody>
          <a:bodyPr>
            <a:normAutofit/>
          </a:bodyPr>
          <a:lstStyle/>
          <a:p>
            <a:pPr marL="223838" indent="-212725" algn="just"/>
            <a:r>
              <a:rPr lang="ru-RU" sz="2200" dirty="0">
                <a:solidFill>
                  <a:schemeClr val="tx1"/>
                </a:solidFill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marL="223838" indent="-212725" algn="just"/>
            <a:r>
              <a:rPr lang="en-US" sz="2200" dirty="0" err="1">
                <a:solidFill>
                  <a:schemeClr val="tx1"/>
                </a:solidFill>
                <a:latin typeface="+mn-lt"/>
              </a:rPr>
              <a:t>Одн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им из о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сновных инструментов реализации предиктивного обслуживания является задача поиска аномалий во временных рядах, так как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при возникновении аномалии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 в данных велика вероятность того, что через некоторое время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возникнет сбой или отказ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endParaRPr lang="en-US" sz="2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681038" lvl="2" indent="-212725" algn="just"/>
            <a:r>
              <a:rPr lang="ru-RU" b="1" i="0" dirty="0">
                <a:solidFill>
                  <a:schemeClr val="tx1"/>
                </a:solidFill>
                <a:effectLst/>
                <a:latin typeface="+mn-lt"/>
              </a:rPr>
              <a:t>Аномалия</a:t>
            </a: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 – это некоторое отклонение показателей программной системы, такое как выявление деградации скорости выполнения запроса одного вида или снижение среднего числа обслуживаемых обращений при постоянном уровне клиентских сессий.</a:t>
            </a:r>
          </a:p>
          <a:p>
            <a:pPr marL="681038" lvl="2" indent="-212725" algn="just"/>
            <a:endParaRPr lang="ru-RU" dirty="0">
              <a:solidFill>
                <a:schemeClr val="tx1"/>
              </a:solidFill>
              <a:latin typeface="+mn-lt"/>
            </a:endParaRP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Проблема обнаружения инцидентов характерна для всех этапов работы оборудования</a:t>
            </a: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 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BB26C57-DD4E-AAE4-7B77-E065AAB8AE34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19E7E3-E8FA-6F0E-FA6D-C509E31C4E8B}"/>
              </a:ext>
            </a:extLst>
          </p:cNvPr>
          <p:cNvSpPr txBox="1"/>
          <p:nvPr/>
        </p:nvSpPr>
        <p:spPr>
          <a:xfrm>
            <a:off x="1872230" y="6472095"/>
            <a:ext cx="676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ПАК: железо, ОС, </a:t>
            </a:r>
            <a:r>
              <a:rPr lang="ru-RU" sz="2000" dirty="0" err="1">
                <a:latin typeface="+mn-lt"/>
              </a:rPr>
              <a:t>программо</a:t>
            </a:r>
            <a:r>
              <a:rPr lang="ru-RU" sz="2000" dirty="0">
                <a:latin typeface="+mn-lt"/>
              </a:rPr>
              <a:t>-независимый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926FF-43CA-5D47-4842-159322725333}"/>
              </a:ext>
            </a:extLst>
          </p:cNvPr>
          <p:cNvSpPr txBox="1"/>
          <p:nvPr/>
        </p:nvSpPr>
        <p:spPr>
          <a:xfrm>
            <a:off x="2948212" y="5869354"/>
            <a:ext cx="61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Информационная 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38AA2-D881-DFF6-D303-E1C54FE9458E}"/>
              </a:ext>
            </a:extLst>
          </p:cNvPr>
          <p:cNvSpPr txBox="1"/>
          <p:nvPr/>
        </p:nvSpPr>
        <p:spPr>
          <a:xfrm>
            <a:off x="3263031" y="5535896"/>
            <a:ext cx="242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ИИ </a:t>
            </a:r>
            <a:r>
              <a:rPr lang="ru-RU" sz="2400" dirty="0" smtClean="0">
                <a:latin typeface="+mn-lt"/>
              </a:rPr>
              <a:t>модель  </a:t>
            </a:r>
            <a:r>
              <a:rPr lang="en-US" sz="2400" dirty="0" smtClean="0">
                <a:latin typeface="+mn-lt"/>
              </a:rPr>
              <a:t>|</a:t>
            </a:r>
            <a:endParaRPr lang="ru-RU" sz="2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7187F-2A26-7C67-22CD-F131EF2F8197}"/>
              </a:ext>
            </a:extLst>
          </p:cNvPr>
          <p:cNvSpPr txBox="1"/>
          <p:nvPr/>
        </p:nvSpPr>
        <p:spPr>
          <a:xfrm>
            <a:off x="5383689" y="5515819"/>
            <a:ext cx="2150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0B9E0-982F-168B-F4E3-C10FC2322466}"/>
              </a:ext>
            </a:extLst>
          </p:cNvPr>
          <p:cNvSpPr txBox="1"/>
          <p:nvPr/>
        </p:nvSpPr>
        <p:spPr>
          <a:xfrm>
            <a:off x="3649435" y="4816120"/>
            <a:ext cx="2918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A228-4A4B-41E7-C353-267AB3B76330}"/>
              </a:ext>
            </a:extLst>
          </p:cNvPr>
          <p:cNvSpPr txBox="1"/>
          <p:nvPr/>
        </p:nvSpPr>
        <p:spPr>
          <a:xfrm>
            <a:off x="3753255" y="5134594"/>
            <a:ext cx="35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Р</a:t>
            </a:r>
            <a:r>
              <a:rPr lang="ru-RU" sz="2400" dirty="0" smtClean="0">
                <a:latin typeface="+mn-lt"/>
              </a:rPr>
              <a:t>азвертывание</a:t>
            </a:r>
            <a:endParaRPr lang="ru-RU" sz="24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7F444-ABE8-707C-3909-1F6FAD8C915A}"/>
              </a:ext>
            </a:extLst>
          </p:cNvPr>
          <p:cNvSpPr txBox="1"/>
          <p:nvPr/>
        </p:nvSpPr>
        <p:spPr>
          <a:xfrm>
            <a:off x="3388682" y="6183313"/>
            <a:ext cx="4339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Фреймворк, </a:t>
            </a:r>
            <a:r>
              <a:rPr lang="en-US" sz="2400" dirty="0">
                <a:latin typeface="+mn-lt"/>
              </a:rPr>
              <a:t>runtime</a:t>
            </a:r>
            <a:endParaRPr lang="ru-RU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F1ACA-F2E9-AD6B-B776-56726A2BF442}"/>
              </a:ext>
            </a:extLst>
          </p:cNvPr>
          <p:cNvSpPr txBox="1"/>
          <p:nvPr/>
        </p:nvSpPr>
        <p:spPr>
          <a:xfrm>
            <a:off x="7374056" y="4379368"/>
            <a:ext cx="374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Мониторинг  бизнес/доменных/ процессных метрик</a:t>
            </a:r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6976E9F7-5D99-6D9B-7227-E3299A867290}"/>
              </a:ext>
            </a:extLst>
          </p:cNvPr>
          <p:cNvSpPr/>
          <p:nvPr/>
        </p:nvSpPr>
        <p:spPr>
          <a:xfrm>
            <a:off x="2631688" y="4527395"/>
            <a:ext cx="4839629" cy="253105"/>
          </a:xfrm>
          <a:prstGeom prst="arc">
            <a:avLst/>
          </a:prstGeom>
          <a:ln>
            <a:head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C59C5-2EA9-11DB-7185-03CBE28D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87413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4400" dirty="0">
                <a:solidFill>
                  <a:srgbClr val="222222"/>
                </a:solidFill>
                <a:latin typeface="+mn-lt"/>
              </a:rPr>
              <a:t>Примеры ошибок в жизненном цикле 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B3A47-34D0-56A7-BB4C-2F0C36E7781F}"/>
              </a:ext>
            </a:extLst>
          </p:cNvPr>
          <p:cNvSpPr txBox="1"/>
          <p:nvPr/>
        </p:nvSpPr>
        <p:spPr>
          <a:xfrm>
            <a:off x="6735787" y="627362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latin typeface="+mn-lt"/>
              </a:rPr>
              <a:t>https</a:t>
            </a:r>
            <a:r>
              <a:rPr lang="ru-RU" i="1" dirty="0">
                <a:latin typeface="+mn-lt"/>
              </a:rPr>
              <a:t>://</a:t>
            </a:r>
            <a:r>
              <a:rPr lang="ru-RU" i="1" dirty="0" err="1">
                <a:latin typeface="+mn-lt"/>
              </a:rPr>
              <a:t>vec.etu.ru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moodle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course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view.php?id</a:t>
            </a:r>
            <a:r>
              <a:rPr lang="ru-RU" i="1" dirty="0">
                <a:latin typeface="+mn-lt"/>
              </a:rPr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EA3A6D-ADF4-52FC-5A24-F0E636D20EE2}"/>
              </a:ext>
            </a:extLst>
          </p:cNvPr>
          <p:cNvSpPr txBox="1">
            <a:spLocks/>
          </p:cNvSpPr>
          <p:nvPr/>
        </p:nvSpPr>
        <p:spPr>
          <a:xfrm>
            <a:off x="148389" y="584380"/>
            <a:ext cx="6118596" cy="596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Операционные ошибки: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Ошибки при выполнении кода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Нагрузка скорость работы системы 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latency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и/или 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throughput).</a:t>
            </a:r>
            <a:endParaRPr lang="ru-RU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дефекты, артефакты, неправильные </a:t>
            </a:r>
            <a:b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настройки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программного-аппаратного комплекса (всего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пайплайна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Проблемы с железом или сетью 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 действия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en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694EF-F280-C4CB-CB15-918EC13F7B13}"/>
              </a:ext>
            </a:extLst>
          </p:cNvPr>
          <p:cNvSpPr txBox="1"/>
          <p:nvPr/>
        </p:nvSpPr>
        <p:spPr>
          <a:xfrm>
            <a:off x="8386919" y="6539034"/>
            <a:ext cx="3118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habr.com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ru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articles</a:t>
            </a:r>
            <a:r>
              <a:rPr lang="ru-RU" sz="1200" i="1" dirty="0">
                <a:latin typeface="+mn-lt"/>
              </a:rPr>
              <a:t>/793626/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7D2D-7229-296A-18ED-D008D95E95BC}"/>
              </a:ext>
            </a:extLst>
          </p:cNvPr>
          <p:cNvSpPr txBox="1"/>
          <p:nvPr/>
        </p:nvSpPr>
        <p:spPr>
          <a:xfrm>
            <a:off x="3761877" y="6514971"/>
            <a:ext cx="4026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github.com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GokuMohandas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monitoring-ml</a:t>
            </a:r>
            <a:endParaRPr lang="ru-RU" sz="1200" i="1" dirty="0">
              <a:latin typeface="+mn-lt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CDCCADD-B5DB-7130-B5EE-616B22004476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605EAF-DBB2-77DC-68F7-E6D9C3469458}"/>
              </a:ext>
            </a:extLst>
          </p:cNvPr>
          <p:cNvSpPr txBox="1"/>
          <p:nvPr/>
        </p:nvSpPr>
        <p:spPr>
          <a:xfrm>
            <a:off x="5543089" y="663944"/>
            <a:ext cx="6416410" cy="492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Ошибки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Работа оператора ИИ системы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Баг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работы с данными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US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out-of-distribution work)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</a:t>
            </a:r>
            <a:r>
              <a:rPr lang="en-US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ови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зина</a:t>
            </a: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дрифт данных, </a:t>
            </a: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Выбросы, аномалии, 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инцеденты</a:t>
            </a:r>
            <a:endParaRPr lang="ru-RU" sz="19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Низкая уверенность предсказаний </a:t>
            </a:r>
            <a:b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(разброс, смещение, выбросы)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Дрифт концепции/меток, </a:t>
            </a:r>
          </a:p>
          <a:p>
            <a:pPr marL="377825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Обратная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связь от пользователей падает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робастности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действия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41C309F-9DB9-0541-AADB-EF783A377BA8}"/>
              </a:ext>
            </a:extLst>
          </p:cNvPr>
          <p:cNvCxnSpPr>
            <a:cxnSpLocks/>
          </p:cNvCxnSpPr>
          <p:nvPr/>
        </p:nvCxnSpPr>
        <p:spPr>
          <a:xfrm>
            <a:off x="5429168" y="795574"/>
            <a:ext cx="0" cy="468500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CE960-BD9F-A2C6-B707-1923CA4E0750}"/>
              </a:ext>
            </a:extLst>
          </p:cNvPr>
          <p:cNvSpPr txBox="1"/>
          <p:nvPr/>
        </p:nvSpPr>
        <p:spPr>
          <a:xfrm>
            <a:off x="187008" y="6515739"/>
            <a:ext cx="618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AEB96-36D9-6598-D7DA-81A5B0A39A46}"/>
              </a:ext>
            </a:extLst>
          </p:cNvPr>
          <p:cNvSpPr txBox="1"/>
          <p:nvPr/>
        </p:nvSpPr>
        <p:spPr>
          <a:xfrm>
            <a:off x="1113363" y="5126633"/>
            <a:ext cx="3970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Операционные ошибки:</a:t>
            </a:r>
          </a:p>
          <a:p>
            <a:r>
              <a:rPr lang="ru-RU" sz="2000" i="1" dirty="0">
                <a:latin typeface="+mn-lt"/>
              </a:rPr>
              <a:t>– Крик, шум, </a:t>
            </a:r>
            <a:r>
              <a:rPr lang="ru-RU" sz="2000" i="1" dirty="0" err="1">
                <a:latin typeface="+mn-lt"/>
              </a:rPr>
              <a:t>алерты</a:t>
            </a:r>
            <a:endParaRPr lang="ru-RU" sz="20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A07AC-E359-FAD4-60FB-A2CD83C4A661}"/>
              </a:ext>
            </a:extLst>
          </p:cNvPr>
          <p:cNvSpPr txBox="1"/>
          <p:nvPr/>
        </p:nvSpPr>
        <p:spPr>
          <a:xfrm>
            <a:off x="6411983" y="5662937"/>
            <a:ext cx="2856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ML ошибается тихо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4CCDC-BDE4-0546-1A34-9F92093A1A90}"/>
              </a:ext>
            </a:extLst>
          </p:cNvPr>
          <p:cNvSpPr txBox="1"/>
          <p:nvPr/>
        </p:nvSpPr>
        <p:spPr>
          <a:xfrm>
            <a:off x="292802" y="4448909"/>
            <a:ext cx="525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n-lt"/>
              </a:rPr>
              <a:t>Оценочно 60% ML отказов - операционные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A7996-6AA4-4A7F-051F-84544A06B5DB}"/>
              </a:ext>
            </a:extLst>
          </p:cNvPr>
          <p:cNvSpPr txBox="1"/>
          <p:nvPr/>
        </p:nvSpPr>
        <p:spPr>
          <a:xfrm>
            <a:off x="148389" y="6309137"/>
            <a:ext cx="67050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i="1" dirty="0" err="1">
                <a:latin typeface="+mn-lt"/>
              </a:rPr>
              <a:t>https</a:t>
            </a:r>
            <a:r>
              <a:rPr lang="ru-RU" sz="1050" i="1" dirty="0">
                <a:latin typeface="+mn-lt"/>
              </a:rPr>
              <a:t>://</a:t>
            </a:r>
            <a:r>
              <a:rPr lang="ru-RU" sz="1050" i="1" dirty="0" err="1">
                <a:latin typeface="+mn-lt"/>
              </a:rPr>
              <a:t>www.usenix.org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sites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default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files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conference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protected-files</a:t>
            </a:r>
            <a:r>
              <a:rPr lang="ru-RU" sz="1050" i="1" dirty="0">
                <a:latin typeface="+mn-lt"/>
              </a:rPr>
              <a:t>/opml20_talks_70_slides_papasian.pdf</a:t>
            </a:r>
          </a:p>
        </p:txBody>
      </p:sp>
    </p:spTree>
    <p:extLst>
      <p:ext uri="{BB962C8B-B14F-4D97-AF65-F5344CB8AC3E}">
        <p14:creationId xmlns:p14="http://schemas.microsoft.com/office/powerpoint/2010/main" val="3205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90FC-30BB-D4E1-9857-A24A5EBA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BB7E-C141-A222-82AF-7C63947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89"/>
            <a:ext cx="10515600" cy="658915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ИИ</a:t>
            </a:r>
            <a:endParaRPr lang="ru-RU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89CFE2-C6E6-24EB-1FBE-0DA6E5B3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3" y="828529"/>
            <a:ext cx="11554896" cy="5721694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Новизна данных (сдвиг/</a:t>
            </a:r>
            <a:r>
              <a:rPr lang="ru-RU" dirty="0" err="1">
                <a:latin typeface="+mn-lt"/>
                <a:cs typeface="Arial" panose="020B0604020202020204" pitchFamily="34" charset="0"/>
              </a:rPr>
              <a:t>cha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nge</a:t>
            </a:r>
            <a:r>
              <a:rPr lang="en-US" dirty="0">
                <a:latin typeface="+mn-lt"/>
                <a:cs typeface="Arial" panose="020B0604020202020204" pitchFamily="34" charset="0"/>
              </a:rPr>
              <a:t> points</a:t>
            </a:r>
            <a:r>
              <a:rPr lang="ru-RU" dirty="0">
                <a:latin typeface="+mn-lt"/>
                <a:cs typeface="Arial" panose="020B0604020202020204" pitchFamily="34" charset="0"/>
              </a:rPr>
              <a:t>) и работа с ним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Выбросы/аномалии 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Атаки на модель и данные </a:t>
            </a:r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Могут быть разные решения в рамках работы с инцидентами</a:t>
            </a:r>
          </a:p>
          <a:p>
            <a:pPr lvl="1"/>
            <a:r>
              <a:rPr lang="ru-RU" dirty="0">
                <a:latin typeface="+mn-lt"/>
              </a:rPr>
              <a:t>Поиск корневых причин инцидента (триггера) – интерпретация инцидента </a:t>
            </a:r>
          </a:p>
          <a:p>
            <a:pPr lvl="1"/>
            <a:r>
              <a:rPr lang="ru-RU" dirty="0">
                <a:latin typeface="+mn-lt"/>
              </a:rPr>
              <a:t>Раннее обнаружение инцидента (</a:t>
            </a:r>
            <a:r>
              <a:rPr lang="ru-RU" dirty="0" err="1">
                <a:latin typeface="+mn-lt"/>
              </a:rPr>
              <a:t>Альреты</a:t>
            </a:r>
            <a:r>
              <a:rPr lang="ru-RU" dirty="0">
                <a:latin typeface="+mn-lt"/>
              </a:rPr>
              <a:t>)</a:t>
            </a:r>
          </a:p>
          <a:p>
            <a:pPr lvl="1"/>
            <a:r>
              <a:rPr lang="ru-RU" dirty="0">
                <a:latin typeface="+mn-lt"/>
              </a:rPr>
              <a:t>Робастный подход </a:t>
            </a:r>
            <a:endParaRPr lang="ru-RU" dirty="0" smtClean="0">
              <a:latin typeface="+mn-lt"/>
            </a:endParaRPr>
          </a:p>
          <a:p>
            <a:pPr lvl="2"/>
            <a:r>
              <a:rPr lang="ru-RU" dirty="0" smtClean="0">
                <a:latin typeface="+mn-lt"/>
              </a:rPr>
              <a:t>Обучение </a:t>
            </a:r>
            <a:r>
              <a:rPr lang="ru-RU" dirty="0">
                <a:latin typeface="+mn-lt"/>
              </a:rPr>
              <a:t>Модели устойчивые к инцидентам (робастные </a:t>
            </a:r>
            <a:r>
              <a:rPr lang="ru-RU" dirty="0" smtClean="0">
                <a:latin typeface="+mn-lt"/>
              </a:rPr>
              <a:t>модели</a:t>
            </a:r>
            <a:r>
              <a:rPr lang="ru-RU" sz="1600" dirty="0" smtClean="0">
                <a:latin typeface="+mn-lt"/>
              </a:rPr>
              <a:t>)</a:t>
            </a:r>
          </a:p>
          <a:p>
            <a:pPr lvl="2"/>
            <a:r>
              <a:rPr lang="ru-RU" dirty="0" smtClean="0">
                <a:latin typeface="+mn-lt"/>
              </a:rPr>
              <a:t>Построение </a:t>
            </a:r>
            <a:r>
              <a:rPr lang="ru-RU" dirty="0">
                <a:latin typeface="+mn-lt"/>
              </a:rPr>
              <a:t>устойчивых систем</a:t>
            </a:r>
          </a:p>
          <a:p>
            <a:endParaRPr lang="ru-RU" sz="2400" dirty="0"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54F7447-7D83-DAAF-7D15-B2460FCDE1FF}"/>
              </a:ext>
            </a:extLst>
          </p:cNvPr>
          <p:cNvCxnSpPr/>
          <p:nvPr/>
        </p:nvCxnSpPr>
        <p:spPr>
          <a:xfrm>
            <a:off x="0" y="839006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2DBC9E-A3B7-3398-4780-02514B37325E}"/>
              </a:ext>
            </a:extLst>
          </p:cNvPr>
          <p:cNvSpPr txBox="1"/>
          <p:nvPr/>
        </p:nvSpPr>
        <p:spPr>
          <a:xfrm>
            <a:off x="275668" y="6307288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netcracker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/442620/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06FF-723E-443C-94A4-AD4E4CFE2C32}"/>
              </a:ext>
            </a:extLst>
          </p:cNvPr>
          <p:cNvSpPr txBox="1"/>
          <p:nvPr/>
        </p:nvSpPr>
        <p:spPr>
          <a:xfrm>
            <a:off x="275668" y="6550223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</p:spTree>
    <p:extLst>
      <p:ext uri="{BB962C8B-B14F-4D97-AF65-F5344CB8AC3E}">
        <p14:creationId xmlns:p14="http://schemas.microsoft.com/office/powerpoint/2010/main" val="17648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CC735-E374-8688-8E60-79149878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87D23-9C97-51AA-D17D-0E0729CA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33" y="62458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dirty="0">
                <a:solidFill>
                  <a:srgbClr val="222222"/>
                </a:solidFill>
              </a:rPr>
              <a:t>Устойчивость к ошибкам </a:t>
            </a:r>
            <a:r>
              <a:rPr lang="ru-RU" sz="4400" dirty="0">
                <a:solidFill>
                  <a:srgbClr val="222222"/>
                </a:solidFill>
                <a:latin typeface="Arial" panose="020B0604020202020204" pitchFamily="34" charset="0"/>
              </a:rPr>
              <a:t> в 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B1D76-39F7-4CD1-2894-65E3F68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7" b="76574"/>
          <a:stretch/>
        </p:blipFill>
        <p:spPr>
          <a:xfrm>
            <a:off x="200434" y="5575114"/>
            <a:ext cx="6908760" cy="901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D2589-5313-C133-00F4-04BCBC9A38CC}"/>
              </a:ext>
            </a:extLst>
          </p:cNvPr>
          <p:cNvSpPr txBox="1"/>
          <p:nvPr/>
        </p:nvSpPr>
        <p:spPr>
          <a:xfrm>
            <a:off x="235533" y="646281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vec.etu.ru</a:t>
            </a:r>
            <a:r>
              <a:rPr lang="ru-RU" dirty="0"/>
              <a:t>/</a:t>
            </a:r>
            <a:r>
              <a:rPr lang="ru-RU" dirty="0" err="1"/>
              <a:t>moodle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</a:t>
            </a:r>
            <a:r>
              <a:rPr lang="ru-RU" dirty="0" err="1"/>
              <a:t>view.php?id</a:t>
            </a:r>
            <a:r>
              <a:rPr lang="ru-RU" dirty="0"/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93CFDC-F700-220C-6B3E-12C2C47F935E}"/>
              </a:ext>
            </a:extLst>
          </p:cNvPr>
          <p:cNvSpPr txBox="1">
            <a:spLocks/>
          </p:cNvSpPr>
          <p:nvPr/>
        </p:nvSpPr>
        <p:spPr>
          <a:xfrm>
            <a:off x="118821" y="514156"/>
            <a:ext cx="12073179" cy="55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избыточности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вычисления с аугментациями, избыточные архитектуры, аналитическая избыточность признаков) и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ансамблевых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концепций;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поведения нейронов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(карт признаков) или аномальных входных данных;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разнообразия решений задачи </a:t>
            </a: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напр. Разные правила разметки, формулировки задачи, оборудование, нестандартные модели и метрики, обучение с самоконтролем, самопроверки данных);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надежности компонентов, использующих технологию ИИ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(напр. 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Прунинг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квантование, аппаратно-зависимые методы, оценки поведения при сбоях оборудования, </a:t>
            </a:r>
            <a:r>
              <a:rPr lang="ru-RU" sz="3600" dirty="0" err="1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кастомные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модели)</a:t>
            </a:r>
            <a:endParaRPr lang="ru-RU" sz="3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Тестирование/ </a:t>
            </a:r>
            <a:r>
              <a:rPr lang="ru-RU" sz="3600" b="1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Алреты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независимое периодическое тестирование модели, тесты на робастность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Мониторинг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 и управления поведением системы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в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управляемых пределах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соответствие условиям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тренировочного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набора данных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638175" lvl="1" indent="-146050">
              <a:lnSpc>
                <a:spcPct val="120000"/>
              </a:lnSpc>
              <a:spcBef>
                <a:spcPts val="400"/>
              </a:spcBef>
            </a:pPr>
            <a:r>
              <a:rPr lang="ru-RU" sz="32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Т.Е. мониторинг условий работы системы.</a:t>
            </a:r>
            <a:endParaRPr lang="ru-RU" sz="32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3A6EF-1DC5-BF4D-398E-EC513FE6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7" t="27821" r="16182" b="7716"/>
          <a:stretch/>
        </p:blipFill>
        <p:spPr>
          <a:xfrm>
            <a:off x="7190807" y="4348352"/>
            <a:ext cx="4742888" cy="24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D65A-B069-80FD-C3B5-655BA351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" y="167304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22222"/>
                </a:solidFill>
                <a:effectLst/>
                <a:latin typeface="+mn-lt"/>
              </a:rPr>
              <a:t>Виды 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аномалий</a:t>
            </a:r>
            <a:r>
              <a:rPr lang="ru-RU" dirty="0">
                <a:solidFill>
                  <a:srgbClr val="222222"/>
                </a:solidFill>
                <a:latin typeface="+mn-lt"/>
              </a:rPr>
              <a:t>/</a:t>
            </a:r>
            <a:r>
              <a:rPr lang="ru-RU" dirty="0" err="1" smtClean="0">
                <a:solidFill>
                  <a:srgbClr val="222222"/>
                </a:solidFill>
                <a:latin typeface="+mn-lt"/>
              </a:rPr>
              <a:t>инцедентов</a:t>
            </a:r>
            <a:r>
              <a:rPr lang="ru-RU" dirty="0" smtClean="0">
                <a:solidFill>
                  <a:srgbClr val="222222"/>
                </a:solidFill>
                <a:latin typeface="+mn-lt"/>
              </a:rPr>
              <a:t>/ошибок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D9325E-D8FF-53D5-7628-2D36D0221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54" y="704850"/>
            <a:ext cx="11797521" cy="5472113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1)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данных </a:t>
            </a:r>
            <a:r>
              <a:rPr lang="en-US" sz="2100" b="1" dirty="0" smtClean="0">
                <a:solidFill>
                  <a:srgbClr val="222222"/>
                </a:solidFill>
                <a:latin typeface="+mn-lt"/>
              </a:rPr>
              <a:t>(covariate shift)</a:t>
            </a:r>
            <a:r>
              <a:rPr lang="en-US" sz="2100" dirty="0" smtClean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явление, когда изменяется распределение входных данных модели, при этом обучение модели происходит на данных, не соответствующих поступающим в модель в процессе ее выполнения в какой-либо системе или приложении.</a:t>
            </a:r>
          </a:p>
          <a:p>
            <a:pPr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2)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концепций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 smtClean="0">
                <a:latin typeface="+mn-lt"/>
              </a:rPr>
              <a:t>статистические </a:t>
            </a:r>
            <a:r>
              <a:rPr lang="ru-RU" sz="2100" dirty="0">
                <a:latin typeface="+mn-lt"/>
              </a:rPr>
              <a:t>свойства целевой переменной, которую модель пытается предсказать, со временем изменяются непредвиденным образом</a:t>
            </a:r>
            <a:r>
              <a:rPr lang="ru-RU" sz="2100" dirty="0" smtClean="0">
                <a:latin typeface="+mn-lt"/>
              </a:rPr>
              <a:t>.</a:t>
            </a:r>
            <a:r>
              <a:rPr lang="ru-RU" sz="2100" dirty="0">
                <a:latin typeface="+mn-lt"/>
              </a:rPr>
              <a:t> Данная аномалия с большей вероятностью появится в тех областях, где данные зависят от времени, таких как прогнозирование временных рядов </a:t>
            </a:r>
            <a:endParaRPr lang="ru-RU" sz="2100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effectLst/>
                <a:latin typeface="+mn-lt"/>
              </a:rPr>
              <a:t>Сюда же</a:t>
            </a:r>
            <a:r>
              <a:rPr lang="ru-RU" sz="1700" b="1" dirty="0" smtClean="0">
                <a:solidFill>
                  <a:srgbClr val="222222"/>
                </a:solidFill>
                <a:effectLst/>
                <a:latin typeface="+mn-lt"/>
              </a:rPr>
              <a:t> дрейф разметки.</a:t>
            </a:r>
            <a:endParaRPr lang="ru-RU" sz="1700" b="1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3)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утечку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 – 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data leak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–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попадание данных из тренировочной выборки в тестовую. Это приводит к завышению метрик на тестах (чего не будет в реальности)</a:t>
            </a: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Также это может быть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неказуальность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 модели (модель знает будущие значения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отн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. Своей текущей позиции при обучении на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ретроданных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).</a:t>
            </a:r>
            <a:endParaRPr lang="ru-RU" sz="1700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4)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заражение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</a:t>
            </a:r>
            <a:r>
              <a:rPr lang="ru-RU" sz="2100" b="1" dirty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latin typeface="+mn-lt"/>
              </a:rPr>
              <a:t>– умышленное внесение изменений в распределение данных. Такие модели становятся менее устойчивыми и могут потом пропустить атаки. </a:t>
            </a:r>
            <a:endParaRPr lang="ru-RU" sz="2100" dirty="0">
              <a:solidFill>
                <a:srgbClr val="222222"/>
              </a:solidFill>
              <a:effectLst/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3308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19" y="175002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Факторы дрейфа </a:t>
            </a:r>
            <a:r>
              <a:rPr lang="ru-RU" b="1" dirty="0"/>
              <a:t>данных 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3265" y="785418"/>
            <a:ext cx="11908735" cy="5694630"/>
          </a:xfrm>
        </p:spPr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С точки зрения мониторинга дрейф данных - новизна в данных в процессе работы.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1. </a:t>
            </a:r>
            <a:r>
              <a:rPr lang="ru-RU" sz="2000" b="1" dirty="0" smtClean="0">
                <a:latin typeface="+mn-lt"/>
              </a:rPr>
              <a:t>Ошибки </a:t>
            </a:r>
            <a:r>
              <a:rPr lang="ru-RU" sz="2000" b="1" dirty="0">
                <a:latin typeface="+mn-lt"/>
              </a:rPr>
              <a:t>в самих данных модели</a:t>
            </a:r>
            <a:r>
              <a:rPr lang="ru-RU" sz="2000" dirty="0">
                <a:latin typeface="+mn-lt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а) </a:t>
            </a:r>
            <a:r>
              <a:rPr lang="ru-RU" sz="2000" dirty="0" smtClean="0">
                <a:latin typeface="+mn-lt"/>
              </a:rPr>
              <a:t>Ошибки из-за </a:t>
            </a:r>
            <a:r>
              <a:rPr lang="ru-RU" sz="2000" dirty="0">
                <a:latin typeface="+mn-lt"/>
              </a:rPr>
              <a:t>проблем с источником данных, Напр. выход из строя датчиков. </a:t>
            </a:r>
            <a:endParaRPr lang="en-US" sz="2000" dirty="0" smtClean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ru-RU" sz="2000" dirty="0" smtClean="0">
                <a:latin typeface="+mn-lt"/>
              </a:rPr>
              <a:t>б</a:t>
            </a:r>
            <a:r>
              <a:rPr lang="ru-RU" sz="2000" dirty="0">
                <a:latin typeface="+mn-lt"/>
              </a:rPr>
              <a:t>) </a:t>
            </a:r>
            <a:r>
              <a:rPr lang="ru-RU" sz="2000" dirty="0" smtClean="0">
                <a:latin typeface="+mn-lt"/>
              </a:rPr>
              <a:t>Ошибки </a:t>
            </a:r>
            <a:r>
              <a:rPr lang="ru-RU" sz="2000" dirty="0">
                <a:latin typeface="+mn-lt"/>
              </a:rPr>
              <a:t>в процессе расчета признаков, но сами входные данные из источника являются верными;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в) </a:t>
            </a:r>
            <a:r>
              <a:rPr lang="ru-RU" sz="2000" dirty="0" smtClean="0">
                <a:latin typeface="+mn-lt"/>
              </a:rPr>
              <a:t>Обучающая </a:t>
            </a:r>
            <a:r>
              <a:rPr lang="ru-RU" sz="2000" dirty="0">
                <a:latin typeface="+mn-lt"/>
              </a:rPr>
              <a:t>выборка не является </a:t>
            </a:r>
            <a:r>
              <a:rPr lang="ru-RU" sz="2000" dirty="0" smtClean="0">
                <a:latin typeface="+mn-lt"/>
              </a:rPr>
              <a:t>репрезентативной</a:t>
            </a:r>
            <a:br>
              <a:rPr lang="ru-RU" sz="2000" dirty="0" smtClean="0">
                <a:latin typeface="+mn-lt"/>
              </a:rPr>
            </a:br>
            <a:r>
              <a:rPr lang="ru-RU" sz="2000" dirty="0" smtClean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(не все случаи учтены </a:t>
            </a:r>
            <a:r>
              <a:rPr lang="en-US" sz="2000" dirty="0">
                <a:latin typeface="+mn-lt"/>
              </a:rPr>
              <a:t>Sample selection bias</a:t>
            </a:r>
            <a:r>
              <a:rPr lang="ru-RU" sz="2000" dirty="0">
                <a:latin typeface="+mn-lt"/>
              </a:rPr>
              <a:t>);</a:t>
            </a:r>
          </a:p>
          <a:p>
            <a:pPr lvl="1">
              <a:lnSpc>
                <a:spcPct val="110000"/>
              </a:lnSpc>
            </a:pPr>
            <a:r>
              <a:rPr lang="ru-RU" sz="2100" dirty="0">
                <a:latin typeface="+mn-lt"/>
              </a:rPr>
              <a:t>г) </a:t>
            </a:r>
            <a:r>
              <a:rPr lang="ru-RU" sz="2100" dirty="0" smtClean="0">
                <a:latin typeface="+mn-lt"/>
              </a:rPr>
              <a:t>Данные </a:t>
            </a:r>
            <a:r>
              <a:rPr lang="ru-RU" sz="2100" dirty="0">
                <a:latin typeface="+mn-lt"/>
              </a:rPr>
              <a:t>обучения, собранные из исходной совокупности, не представляют целевую совокупность </a:t>
            </a:r>
            <a:r>
              <a:rPr lang="ru-RU" sz="2100" dirty="0" smtClean="0">
                <a:latin typeface="+mn-lt"/>
              </a:rPr>
              <a:t>данных (не во всех внешних условиях произведены измерения).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>
                <a:latin typeface="+mn-lt"/>
              </a:rPr>
              <a:t>2. </a:t>
            </a:r>
            <a:r>
              <a:rPr lang="ru-RU" sz="2000" b="1" dirty="0" smtClean="0">
                <a:latin typeface="+mn-lt"/>
              </a:rPr>
              <a:t>Изменение </a:t>
            </a:r>
            <a:r>
              <a:rPr lang="ru-RU" sz="2000" b="1" dirty="0">
                <a:latin typeface="+mn-lt"/>
              </a:rPr>
              <a:t>данных из-за внешних факторов</a:t>
            </a:r>
            <a:r>
              <a:rPr lang="ru-RU" sz="2000" dirty="0" smtClean="0">
                <a:latin typeface="+mn-lt"/>
              </a:rPr>
              <a:t>.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Замена </a:t>
            </a:r>
            <a:r>
              <a:rPr lang="ru-RU" sz="2000" dirty="0" err="1" smtClean="0">
                <a:latin typeface="+mn-lt"/>
              </a:rPr>
              <a:t>обрудования</a:t>
            </a:r>
            <a:r>
              <a:rPr lang="ru-RU" sz="2000" dirty="0" smtClean="0">
                <a:latin typeface="+mn-lt"/>
              </a:rPr>
              <a:t> на другой тип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Появление новых факторов в данных (напр. </a:t>
            </a:r>
            <a:r>
              <a:rPr lang="en-US" sz="2000" dirty="0" err="1" smtClean="0">
                <a:latin typeface="+mn-lt"/>
              </a:rPr>
              <a:t>WiFi</a:t>
            </a:r>
            <a:r>
              <a:rPr lang="en-US" sz="2000" dirty="0" smtClean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в диапазоне 6 ГГц, при его мониторинге)</a:t>
            </a:r>
            <a:endParaRPr lang="en-US" sz="2000" dirty="0" smtClean="0">
              <a:latin typeface="+mn-lt"/>
            </a:endParaRP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</a:t>
            </a:r>
            <a:r>
              <a:rPr lang="ru-RU" sz="2000" dirty="0" err="1" smtClean="0">
                <a:latin typeface="+mn-lt"/>
              </a:rPr>
              <a:t>Нестационарность</a:t>
            </a:r>
            <a:r>
              <a:rPr lang="ru-RU" sz="2000" dirty="0" smtClean="0">
                <a:latin typeface="+mn-lt"/>
              </a:rPr>
              <a:t> и сложность среды</a:t>
            </a:r>
            <a:endParaRPr lang="ru-RU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93606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https://neptune.ai/blog/concept-drift-best-practices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520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908" y="66437"/>
            <a:ext cx="11254212" cy="748451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Выявление дрейфа данных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3908" y="619932"/>
            <a:ext cx="11878146" cy="5839716"/>
          </a:xfrm>
        </p:spPr>
        <p:txBody>
          <a:bodyPr>
            <a:noAutofit/>
          </a:bodyPr>
          <a:lstStyle/>
          <a:p>
            <a:r>
              <a:rPr lang="ru-RU" sz="2100" b="1" dirty="0" smtClean="0">
                <a:latin typeface="+mn-lt"/>
              </a:rPr>
              <a:t>Статистический</a:t>
            </a:r>
            <a:r>
              <a:rPr lang="ru-RU" sz="2100" b="1" dirty="0">
                <a:latin typeface="+mn-lt"/>
              </a:rPr>
              <a:t> </a:t>
            </a:r>
            <a:r>
              <a:rPr lang="ru-RU" sz="2100" dirty="0">
                <a:latin typeface="+mn-lt"/>
              </a:rPr>
              <a:t>– этот подход использует различные статистические показатели в наборах данных, чтобы сделать вывод о том, отличается ли эталонное распределение обучающих данных от распределения реальных данных.</a:t>
            </a:r>
          </a:p>
          <a:p>
            <a:pPr lvl="1"/>
            <a:r>
              <a:rPr lang="ru-RU" sz="2100" dirty="0">
                <a:latin typeface="+mn-lt"/>
              </a:rPr>
              <a:t>В статистических подходах выделяют такие метрики для обнаружения дрейфа, как среднее значение</a:t>
            </a:r>
            <a:r>
              <a:rPr lang="ru-RU" sz="2100" dirty="0" smtClean="0">
                <a:latin typeface="+mn-lt"/>
              </a:rPr>
              <a:t>, или отклонение других стат. Моментов.</a:t>
            </a:r>
          </a:p>
          <a:p>
            <a:pPr lvl="1"/>
            <a:r>
              <a:rPr lang="ru-RU" sz="2100" dirty="0" smtClean="0">
                <a:latin typeface="+mn-lt"/>
              </a:rPr>
              <a:t>меры </a:t>
            </a:r>
            <a:r>
              <a:rPr lang="ru-RU" sz="2100" dirty="0">
                <a:latin typeface="+mn-lt"/>
              </a:rPr>
              <a:t>расстояния, индекс стабильности населения (PSI), расхождение (расстояние) </a:t>
            </a:r>
            <a:r>
              <a:rPr lang="ru-RU" sz="2100" dirty="0" err="1">
                <a:latin typeface="+mn-lt"/>
              </a:rPr>
              <a:t>Кульбака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–</a:t>
            </a:r>
            <a:r>
              <a:rPr lang="ru-RU" sz="2100" dirty="0" err="1" smtClean="0">
                <a:latin typeface="+mn-lt"/>
              </a:rPr>
              <a:t>Лейблера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(KL), дивергенция </a:t>
            </a:r>
            <a:r>
              <a:rPr lang="ru-RU" sz="2100" dirty="0" err="1">
                <a:latin typeface="+mn-lt"/>
              </a:rPr>
              <a:t>Йенсена</a:t>
            </a:r>
            <a:r>
              <a:rPr lang="ru-RU" sz="2100" dirty="0">
                <a:latin typeface="+mn-lt"/>
              </a:rPr>
              <a:t> – Шеннона (JS),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метрика </a:t>
            </a:r>
            <a:r>
              <a:rPr lang="ru-RU" sz="2100" dirty="0">
                <a:latin typeface="+mn-lt"/>
              </a:rPr>
              <a:t>расстояния </a:t>
            </a:r>
            <a:r>
              <a:rPr lang="ru-RU" sz="2100" dirty="0" err="1">
                <a:latin typeface="+mn-lt"/>
              </a:rPr>
              <a:t>Вассерштейна</a:t>
            </a:r>
            <a:r>
              <a:rPr lang="ru-RU" sz="2100" dirty="0">
                <a:latin typeface="+mn-lt"/>
              </a:rPr>
              <a:t>, тест Колмогорова – Смирнова (тест KS).</a:t>
            </a:r>
          </a:p>
          <a:p>
            <a:r>
              <a:rPr lang="ru-RU" sz="2100" b="1" dirty="0">
                <a:latin typeface="+mn-lt"/>
              </a:rPr>
              <a:t> Подход, основанный на </a:t>
            </a:r>
            <a:r>
              <a:rPr lang="ru-RU" sz="2100" b="1" dirty="0" smtClean="0">
                <a:latin typeface="+mn-lt"/>
              </a:rPr>
              <a:t>моделях</a:t>
            </a:r>
            <a:endParaRPr lang="en-US" sz="2100" b="1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Напр. проверка возможности сжать и восстановить данные.</a:t>
            </a:r>
          </a:p>
          <a:p>
            <a:pPr lvl="1"/>
            <a:r>
              <a:rPr lang="ru-RU" sz="2100" dirty="0" smtClean="0">
                <a:latin typeface="+mn-lt"/>
              </a:rPr>
              <a:t>Использование доп. Модели – дискриминатора (классификатора нормы). </a:t>
            </a:r>
          </a:p>
          <a:p>
            <a:pPr lvl="1"/>
            <a:r>
              <a:rPr lang="ru-RU" sz="2100" dirty="0" smtClean="0">
                <a:latin typeface="+mn-lt"/>
              </a:rPr>
              <a:t>Кластеризация данных (аномалии не попадут в кластеры) и др. подходы.</a:t>
            </a:r>
          </a:p>
          <a:p>
            <a:r>
              <a:rPr lang="ru-RU" sz="2100" b="1" dirty="0">
                <a:latin typeface="+mn-lt"/>
              </a:rPr>
              <a:t>Адаптивное скользящее окно (ADWIN) </a:t>
            </a:r>
            <a:r>
              <a:rPr lang="ru-RU" sz="2100" dirty="0">
                <a:latin typeface="+mn-lt"/>
              </a:rPr>
              <a:t>– этот подход используется с потоковыми данными в случае, когда поступает большое количество данных, и невозможно сохранить их все. При этом данные могут меняться очень быстро</a:t>
            </a:r>
            <a:r>
              <a:rPr lang="ru-RU" sz="2100" dirty="0" smtClean="0">
                <a:latin typeface="+mn-lt"/>
              </a:rPr>
              <a:t>.</a:t>
            </a:r>
          </a:p>
          <a:p>
            <a:pPr lvl="1"/>
            <a:r>
              <a:rPr lang="ru-RU" sz="1700" dirty="0" smtClean="0">
                <a:latin typeface="+mn-lt"/>
              </a:rPr>
              <a:t>К этим же подходам можно отнести попытки предсказать данные и их разброс.</a:t>
            </a:r>
            <a:endParaRPr lang="ru-RU" sz="17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3908" y="655022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15062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40" y="96636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+mn-lt"/>
              </a:rPr>
              <a:t>Факторы дрейфа концепции</a:t>
            </a:r>
            <a:r>
              <a:rPr lang="ru-RU" b="1" dirty="0">
                <a:latin typeface="+mn-lt"/>
              </a:rPr>
              <a:t> 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7840" y="751478"/>
            <a:ext cx="11950573" cy="579874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Виды дрейфа концепции и разметки (т.е. целевой метки)</a:t>
            </a:r>
          </a:p>
          <a:p>
            <a:r>
              <a:rPr lang="ru-RU" sz="2100" dirty="0" smtClean="0">
                <a:latin typeface="+mn-lt"/>
              </a:rPr>
              <a:t>Постепенный</a:t>
            </a:r>
            <a:r>
              <a:rPr lang="en-US" sz="2100" dirty="0" smtClean="0">
                <a:latin typeface="+mn-lt"/>
              </a:rPr>
              <a:t>\</a:t>
            </a:r>
            <a:r>
              <a:rPr lang="ru-RU" sz="2100" dirty="0" smtClean="0">
                <a:latin typeface="+mn-lt"/>
              </a:rPr>
              <a:t>инкрементный</a:t>
            </a:r>
            <a:r>
              <a:rPr lang="en-US" sz="2100" dirty="0" smtClean="0">
                <a:latin typeface="+mn-lt"/>
              </a:rPr>
              <a:t>\Gradual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</a:t>
            </a:r>
            <a:r>
              <a:rPr lang="ru-RU" sz="2100" dirty="0" smtClean="0">
                <a:latin typeface="+mn-lt"/>
              </a:rPr>
              <a:t>(можно ожидать);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Напр. </a:t>
            </a:r>
            <a:r>
              <a:rPr lang="ru-RU" sz="1700" dirty="0" err="1" smtClean="0">
                <a:latin typeface="+mn-lt"/>
              </a:rPr>
              <a:t>нестационарность</a:t>
            </a:r>
            <a:r>
              <a:rPr lang="ru-RU" sz="1700" dirty="0" smtClean="0">
                <a:latin typeface="+mn-lt"/>
              </a:rPr>
              <a:t> – тренд, напр. в курсе рубля</a:t>
            </a:r>
            <a:endParaRPr lang="ru-RU" sz="1700" dirty="0">
              <a:latin typeface="+mn-lt"/>
            </a:endParaRPr>
          </a:p>
          <a:p>
            <a:r>
              <a:rPr lang="ru-RU" sz="2100" dirty="0" smtClean="0">
                <a:latin typeface="+mn-lt"/>
              </a:rPr>
              <a:t>внезапный\</a:t>
            </a:r>
            <a:r>
              <a:rPr lang="en-US" sz="2100" dirty="0" smtClean="0">
                <a:latin typeface="+mn-lt"/>
              </a:rPr>
              <a:t>Sudden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изменения </a:t>
            </a:r>
            <a:r>
              <a:rPr lang="ru-RU" sz="2100" dirty="0" smtClean="0">
                <a:latin typeface="+mn-lt"/>
              </a:rPr>
              <a:t>концепции</a:t>
            </a:r>
            <a:r>
              <a:rPr lang="en-US" sz="2100" dirty="0" smtClean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(напр. </a:t>
            </a:r>
            <a:r>
              <a:rPr lang="ru-RU" sz="2100" dirty="0" err="1" smtClean="0">
                <a:latin typeface="+mn-lt"/>
              </a:rPr>
              <a:t>Ковид</a:t>
            </a:r>
            <a:r>
              <a:rPr lang="ru-RU" sz="2100" dirty="0" smtClean="0">
                <a:latin typeface="+mn-lt"/>
              </a:rPr>
              <a:t>) </a:t>
            </a:r>
          </a:p>
          <a:p>
            <a:r>
              <a:rPr lang="ru-RU" sz="2100" dirty="0" smtClean="0">
                <a:latin typeface="+mn-lt"/>
              </a:rPr>
              <a:t>Повторяющийся</a:t>
            </a:r>
            <a:r>
              <a:rPr lang="en-US" sz="2100" dirty="0" smtClean="0">
                <a:latin typeface="+mn-lt"/>
              </a:rPr>
              <a:t>\Recurrent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концепций </a:t>
            </a:r>
            <a:r>
              <a:rPr lang="ru-RU" sz="2100" dirty="0" smtClean="0">
                <a:latin typeface="+mn-lt"/>
              </a:rPr>
              <a:t>(сезонность). 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Редкие но регулярные события, как напр. черная пятница.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Следует отличать </a:t>
            </a:r>
            <a:r>
              <a:rPr lang="ru-RU" sz="2100" b="1" dirty="0">
                <a:latin typeface="+mn-lt"/>
              </a:rPr>
              <a:t>дрейф от </a:t>
            </a:r>
            <a:r>
              <a:rPr lang="ru-RU" sz="2100" b="1" dirty="0" smtClean="0">
                <a:latin typeface="+mn-lt"/>
              </a:rPr>
              <a:t>шума. 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Обнаружение Дрейфа </a:t>
            </a:r>
          </a:p>
          <a:p>
            <a:r>
              <a:rPr lang="ru-RU" sz="2100" b="1" dirty="0" smtClean="0">
                <a:latin typeface="+mn-lt"/>
              </a:rPr>
              <a:t>Временные </a:t>
            </a:r>
            <a:r>
              <a:rPr lang="ru-RU" sz="2100" b="1" dirty="0">
                <a:latin typeface="+mn-lt"/>
              </a:rPr>
              <a:t>рядов метрик</a:t>
            </a:r>
            <a:r>
              <a:rPr lang="ru-RU" sz="2100" dirty="0">
                <a:latin typeface="+mn-lt"/>
              </a:rPr>
              <a:t>:   долговременное наблюдение ошибки вывода во время обучения с тестированием на </a:t>
            </a:r>
            <a:r>
              <a:rPr lang="ru-RU" sz="2100" dirty="0" err="1">
                <a:latin typeface="+mn-lt"/>
              </a:rPr>
              <a:t>подвыбоках</a:t>
            </a:r>
            <a:r>
              <a:rPr lang="ru-RU" sz="2100" dirty="0">
                <a:latin typeface="+mn-lt"/>
              </a:rPr>
              <a:t> (</a:t>
            </a:r>
            <a:r>
              <a:rPr lang="en-US" sz="2100" dirty="0" err="1">
                <a:latin typeface="+mn-lt"/>
              </a:rPr>
              <a:t>bakcktesting</a:t>
            </a:r>
            <a:r>
              <a:rPr lang="ru-RU" sz="2100" dirty="0">
                <a:latin typeface="+mn-lt"/>
              </a:rPr>
              <a:t>).</a:t>
            </a:r>
          </a:p>
          <a:p>
            <a:r>
              <a:rPr lang="ru-RU" sz="2100" b="1" dirty="0">
                <a:latin typeface="+mn-lt"/>
              </a:rPr>
              <a:t>Статистический </a:t>
            </a:r>
            <a:r>
              <a:rPr lang="ru-RU" sz="2100" b="1" dirty="0" smtClean="0">
                <a:latin typeface="+mn-lt"/>
              </a:rPr>
              <a:t>метод </a:t>
            </a:r>
            <a:r>
              <a:rPr lang="ru-RU" sz="2100" dirty="0" smtClean="0">
                <a:latin typeface="+mn-lt"/>
              </a:rPr>
              <a:t>(таблицы):</a:t>
            </a:r>
            <a:r>
              <a:rPr lang="ru-RU" sz="2100" dirty="0">
                <a:latin typeface="+mn-lt"/>
              </a:rPr>
              <a:t>   сравнение условного распределения истинных и спрогнозированных целевых значений по конкретному набору входных признаков.</a:t>
            </a:r>
          </a:p>
          <a:p>
            <a:r>
              <a:rPr lang="ru-RU" sz="2100" b="1" dirty="0">
                <a:latin typeface="+mn-lt"/>
              </a:rPr>
              <a:t>Мониторинг С</a:t>
            </a:r>
            <a:r>
              <a:rPr lang="en-US" sz="2100" b="1" dirty="0" err="1">
                <a:latin typeface="+mn-lt"/>
              </a:rPr>
              <a:t>onfidence</a:t>
            </a:r>
            <a:r>
              <a:rPr lang="en-US" sz="2100" b="1" dirty="0">
                <a:latin typeface="+mn-lt"/>
              </a:rPr>
              <a:t> </a:t>
            </a:r>
            <a:r>
              <a:rPr lang="en-US" sz="2100" b="1" dirty="0" smtClean="0">
                <a:latin typeface="+mn-lt"/>
              </a:rPr>
              <a:t>score</a:t>
            </a:r>
            <a:r>
              <a:rPr lang="ru-RU" sz="2100" b="1" dirty="0" smtClean="0">
                <a:latin typeface="+mn-lt"/>
              </a:rPr>
              <a:t>  </a:t>
            </a:r>
            <a:r>
              <a:rPr lang="ru-RU" sz="2100" dirty="0">
                <a:latin typeface="+mn-lt"/>
              </a:rPr>
              <a:t>для задач типа классификации (с категориальными признаками</a:t>
            </a:r>
            <a:r>
              <a:rPr lang="ru-RU" sz="2100" dirty="0" smtClean="0">
                <a:latin typeface="+mn-lt"/>
              </a:rPr>
              <a:t>) или разброс, частота ошибок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.</a:t>
            </a:r>
          </a:p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Для предотвращения дрейфа используют: онлайн обучение, </a:t>
            </a:r>
            <a:r>
              <a:rPr lang="ru-RU" sz="2100" dirty="0" err="1" smtClean="0">
                <a:latin typeface="+mn-lt"/>
              </a:rPr>
              <a:t>переодические</a:t>
            </a:r>
            <a:r>
              <a:rPr lang="ru-RU" sz="2100" dirty="0" smtClean="0">
                <a:latin typeface="+mn-lt"/>
              </a:rPr>
              <a:t> переобучения и дообучения (в т.ч. Ансамбли с экспоненциальным весом), избыточность решений (ансамбли, разные методы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) и отбор устойчивых (</a:t>
            </a:r>
            <a:r>
              <a:rPr lang="ru-RU" sz="2100" dirty="0" err="1" smtClean="0">
                <a:latin typeface="+mn-lt"/>
              </a:rPr>
              <a:t>репрезент</a:t>
            </a:r>
            <a:r>
              <a:rPr lang="ru-RU" sz="2100" dirty="0" smtClean="0">
                <a:latin typeface="+mn-lt"/>
              </a:rPr>
              <a:t>.) </a:t>
            </a:r>
            <a:r>
              <a:rPr lang="ru-RU" sz="2100" dirty="0" err="1" smtClean="0">
                <a:latin typeface="+mn-lt"/>
              </a:rPr>
              <a:t>Фич</a:t>
            </a:r>
            <a:r>
              <a:rPr lang="ru-RU" sz="2100" dirty="0" smtClean="0">
                <a:latin typeface="+mn-lt"/>
              </a:rPr>
              <a:t> и семплов.</a:t>
            </a:r>
            <a:endParaRPr lang="ru-RU" sz="2100" dirty="0">
              <a:latin typeface="+mn-lt"/>
            </a:endParaRPr>
          </a:p>
          <a:p>
            <a:pPr marL="114300" indent="0">
              <a:buNone/>
            </a:pPr>
            <a:endParaRPr lang="en-US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976314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https://neptune.ai/blog/concept-drift-best-practices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243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070" y="114702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1070" y="787651"/>
            <a:ext cx="11805718" cy="5694629"/>
          </a:xfrm>
        </p:spPr>
        <p:txBody>
          <a:bodyPr>
            <a:normAutofit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2100" dirty="0">
                <a:latin typeface="+mn-lt"/>
              </a:rPr>
              <a:t>Утечкой данных называется ситуация, когда существует некий признак, который при обучении содержал больше информации о целевой переменной, чем при последующем применении модели на практике.</a:t>
            </a:r>
            <a:endParaRPr lang="ru-RU" sz="21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b="1" dirty="0" smtClean="0">
                <a:latin typeface="+mn-lt"/>
              </a:rPr>
              <a:t>Дубликаты </a:t>
            </a:r>
            <a:r>
              <a:rPr lang="ru-RU" sz="2100" b="1" dirty="0">
                <a:latin typeface="+mn-lt"/>
              </a:rPr>
              <a:t>в </a:t>
            </a:r>
            <a:r>
              <a:rPr lang="ru-RU" sz="2100" b="1" dirty="0" smtClean="0">
                <a:latin typeface="+mn-lt"/>
              </a:rPr>
              <a:t>данных </a:t>
            </a:r>
            <a:r>
              <a:rPr lang="ru-RU" sz="2100" dirty="0" smtClean="0">
                <a:latin typeface="+mn-lt"/>
              </a:rPr>
              <a:t>(может получится из за шумов в данных и неточностей сбора или незнания </a:t>
            </a:r>
            <a:r>
              <a:rPr lang="ru-RU" sz="2100" dirty="0" err="1" smtClean="0">
                <a:latin typeface="+mn-lt"/>
              </a:rPr>
              <a:t>услвоий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 err="1" smtClean="0">
                <a:latin typeface="+mn-lt"/>
              </a:rPr>
              <a:t>предобучения</a:t>
            </a:r>
            <a:r>
              <a:rPr lang="ru-RU" sz="2100" dirty="0" smtClean="0">
                <a:latin typeface="+mn-lt"/>
              </a:rPr>
              <a:t> );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Проверка что находится в тренировочном наборе.</a:t>
            </a:r>
            <a:endParaRPr lang="ru-RU" sz="21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Утечка </a:t>
            </a:r>
            <a:r>
              <a:rPr lang="ru-RU" sz="2100" b="1" dirty="0" smtClean="0">
                <a:latin typeface="+mn-lt"/>
              </a:rPr>
              <a:t>выбора параметров предварительной обработки ко всем данным</a:t>
            </a:r>
            <a:r>
              <a:rPr lang="ru-RU" sz="2100" dirty="0" smtClean="0">
                <a:latin typeface="+mn-lt"/>
              </a:rPr>
              <a:t> вместо тренировочных;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Методы нужно применить после разделения наборов данных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Ошибочное </a:t>
            </a:r>
            <a:r>
              <a:rPr lang="ru-RU" sz="2100" dirty="0">
                <a:latin typeface="+mn-lt"/>
              </a:rPr>
              <a:t>включение целевой переменной в качестве признака при операциях напр. отбора признаков и </a:t>
            </a:r>
            <a:r>
              <a:rPr lang="ru-RU" sz="2100" dirty="0" err="1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;</a:t>
            </a:r>
            <a:endParaRPr lang="ru-RU" sz="21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4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140" y="0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633827"/>
            <a:ext cx="12192000" cy="58484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300" b="1" dirty="0" smtClean="0">
                <a:latin typeface="+mn-lt"/>
              </a:rPr>
              <a:t>Утечка </a:t>
            </a:r>
            <a:r>
              <a:rPr lang="ru-RU" sz="2300" b="1" dirty="0">
                <a:latin typeface="+mn-lt"/>
              </a:rPr>
              <a:t>при обработке </a:t>
            </a:r>
            <a:r>
              <a:rPr lang="ru-RU" sz="2300" b="1" dirty="0" smtClean="0">
                <a:latin typeface="+mn-lt"/>
              </a:rPr>
              <a:t>последовательностей </a:t>
            </a:r>
            <a:r>
              <a:rPr lang="ru-RU" sz="2300" dirty="0" smtClean="0">
                <a:latin typeface="+mn-lt"/>
              </a:rPr>
              <a:t>– </a:t>
            </a:r>
            <a:r>
              <a:rPr lang="ru-RU" sz="2300" b="1" dirty="0" err="1" smtClean="0">
                <a:latin typeface="+mn-lt"/>
              </a:rPr>
              <a:t>неказуальность</a:t>
            </a:r>
            <a:r>
              <a:rPr lang="ru-RU" sz="2300" dirty="0" smtClean="0">
                <a:latin typeface="+mn-lt"/>
              </a:rPr>
              <a:t> или </a:t>
            </a:r>
            <a:r>
              <a:rPr lang="ru-RU" sz="2300" dirty="0" err="1" smtClean="0">
                <a:latin typeface="+mn-lt"/>
              </a:rPr>
              <a:t>переобученность</a:t>
            </a:r>
            <a:r>
              <a:rPr lang="ru-RU" sz="2300" dirty="0" smtClean="0">
                <a:latin typeface="+mn-lt"/>
              </a:rPr>
              <a:t> под короткий горизонт (схожие распределения в нестационарных ВР);</a:t>
            </a:r>
          </a:p>
          <a:p>
            <a:pPr lvl="1">
              <a:lnSpc>
                <a:spcPct val="120000"/>
              </a:lnSpc>
            </a:pPr>
            <a:r>
              <a:rPr lang="ru-RU" sz="2300" dirty="0" err="1"/>
              <a:t>Неказуальный</a:t>
            </a:r>
            <a:r>
              <a:rPr lang="ru-RU" sz="2300" dirty="0"/>
              <a:t> </a:t>
            </a:r>
            <a:r>
              <a:rPr lang="ru-RU" sz="2300" dirty="0" smtClean="0"/>
              <a:t>учет во временном ряду (в т.ч. Между переменными), </a:t>
            </a:r>
          </a:p>
          <a:p>
            <a:pPr lvl="1">
              <a:lnSpc>
                <a:spcPct val="120000"/>
              </a:lnSpc>
            </a:pPr>
            <a:r>
              <a:rPr lang="ru-RU" sz="2300" dirty="0" smtClean="0"/>
              <a:t>Нужен казуальный анализ – если есть 2 переменных, нужно проверить, что одна не следствие второй.</a:t>
            </a:r>
            <a:endParaRPr lang="ru-RU" sz="2300" dirty="0"/>
          </a:p>
          <a:p>
            <a:pPr lvl="1">
              <a:lnSpc>
                <a:spcPct val="120000"/>
              </a:lnSpc>
            </a:pPr>
            <a:r>
              <a:rPr lang="ru-RU" sz="2300" dirty="0" err="1" smtClean="0">
                <a:latin typeface="+mn-lt"/>
              </a:rPr>
              <a:t>Неказуальный</a:t>
            </a:r>
            <a:r>
              <a:rPr lang="ru-RU" sz="2300" dirty="0" smtClean="0">
                <a:latin typeface="+mn-lt"/>
              </a:rPr>
              <a:t> контекст текстов и </a:t>
            </a:r>
            <a:r>
              <a:rPr lang="ru-RU" sz="2300" dirty="0" err="1" smtClean="0">
                <a:latin typeface="+mn-lt"/>
              </a:rPr>
              <a:t>тд</a:t>
            </a:r>
            <a:endParaRPr lang="ru-RU" sz="2300" dirty="0" smtClean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ru-RU" sz="2300" dirty="0" err="1">
                <a:latin typeface="+mn-lt"/>
              </a:rPr>
              <a:t>Неказуальный</a:t>
            </a:r>
            <a:r>
              <a:rPr lang="ru-RU" sz="2300" dirty="0">
                <a:latin typeface="+mn-lt"/>
              </a:rPr>
              <a:t> учет экзогенных факторов модели</a:t>
            </a:r>
          </a:p>
          <a:p>
            <a:pPr lvl="2">
              <a:lnSpc>
                <a:spcPct val="120000"/>
              </a:lnSpc>
            </a:pPr>
            <a:r>
              <a:rPr lang="ru-RU" sz="2300" dirty="0">
                <a:latin typeface="+mn-lt"/>
              </a:rPr>
              <a:t>Функции </a:t>
            </a:r>
            <a:r>
              <a:rPr lang="ru-RU" sz="2300" dirty="0" err="1">
                <a:latin typeface="+mn-lt"/>
              </a:rPr>
              <a:t>Giveaway</a:t>
            </a:r>
            <a:r>
              <a:rPr lang="ru-RU" sz="2300" dirty="0">
                <a:latin typeface="+mn-lt"/>
              </a:rPr>
              <a:t> – это функции, которые раскрывают информацию о целевой переменной и не доступны после развертывания модели.</a:t>
            </a:r>
          </a:p>
          <a:p>
            <a:pPr lvl="0" algn="just">
              <a:lnSpc>
                <a:spcPct val="120000"/>
              </a:lnSpc>
            </a:pPr>
            <a:r>
              <a:rPr lang="en-US" sz="2300" b="1" dirty="0">
                <a:latin typeface="+mn-lt"/>
              </a:rPr>
              <a:t>Shortcuts</a:t>
            </a:r>
            <a:r>
              <a:rPr lang="ru-RU" sz="2300" dirty="0">
                <a:latin typeface="+mn-lt"/>
              </a:rPr>
              <a:t> </a:t>
            </a:r>
            <a:r>
              <a:rPr lang="ru-RU" sz="2300" dirty="0" smtClean="0">
                <a:latin typeface="+mn-lt"/>
              </a:rPr>
              <a:t>- </a:t>
            </a:r>
            <a:r>
              <a:rPr lang="ru-RU" altLang="ru-RU" sz="2300" dirty="0" smtClean="0">
                <a:latin typeface="+mn-lt"/>
              </a:rPr>
              <a:t>Сеть </a:t>
            </a:r>
            <a:r>
              <a:rPr lang="ru-RU" altLang="ru-RU" sz="2300" dirty="0">
                <a:latin typeface="+mn-lt"/>
              </a:rPr>
              <a:t>использует признаки, которые позволяют эффективно предсказывать ответ на распределении </a:t>
            </a:r>
            <a:r>
              <a:rPr lang="ru-RU" altLang="ru-RU" sz="2300" dirty="0" smtClean="0">
                <a:latin typeface="+mn-lt"/>
              </a:rPr>
              <a:t>данных, </a:t>
            </a:r>
            <a:r>
              <a:rPr lang="ru-RU" altLang="ru-RU" sz="2300" dirty="0">
                <a:latin typeface="+mn-lt"/>
              </a:rPr>
              <a:t>из которого взята обучающая (и, как правило, тестовая) выборка. Поскольку выборка является набором независимых примеров, используется термин </a:t>
            </a:r>
            <a:r>
              <a:rPr lang="ru-RU" altLang="ru-RU" sz="2300" dirty="0" err="1">
                <a:latin typeface="+mn-lt"/>
              </a:rPr>
              <a:t>independent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and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identically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distributed</a:t>
            </a:r>
            <a:r>
              <a:rPr lang="ru-RU" altLang="ru-RU" sz="2300" dirty="0">
                <a:latin typeface="+mn-lt"/>
              </a:rPr>
              <a:t> (i. i. d</a:t>
            </a:r>
            <a:r>
              <a:rPr lang="ru-RU" altLang="ru-RU" sz="2300" dirty="0" smtClean="0">
                <a:latin typeface="+mn-lt"/>
              </a:rPr>
              <a:t>.) обобщение. </a:t>
            </a: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Способность </a:t>
            </a:r>
            <a:r>
              <a:rPr lang="ru-RU" altLang="ru-RU" sz="1900" dirty="0">
                <a:latin typeface="+mn-lt"/>
              </a:rPr>
              <a:t>алгоритма с хорошей точностью работать на некоем фиксированном распределении данных авторы называют i. i. d. обобщением. </a:t>
            </a:r>
            <a:endParaRPr lang="ru-RU" altLang="ru-RU" sz="1900" dirty="0" smtClean="0">
              <a:latin typeface="+mn-lt"/>
            </a:endParaRP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Обобщение вне </a:t>
            </a:r>
            <a:r>
              <a:rPr lang="ru-RU" altLang="ru-RU" sz="1900" dirty="0"/>
              <a:t>i. i. </a:t>
            </a:r>
            <a:r>
              <a:rPr lang="en-US" altLang="ru-RU" sz="1900" dirty="0" smtClean="0"/>
              <a:t>D</a:t>
            </a:r>
            <a:r>
              <a:rPr lang="ru-RU" altLang="ru-RU" sz="1900" dirty="0" smtClean="0"/>
              <a:t> называют </a:t>
            </a:r>
            <a:r>
              <a:rPr lang="en-US" altLang="ru-RU" sz="1900" dirty="0" smtClean="0"/>
              <a:t>O.O.D. (Out-Of-Distribution)</a:t>
            </a:r>
            <a:endParaRPr lang="ru-RU" altLang="ru-RU" sz="1900" dirty="0">
              <a:latin typeface="+mn-lt"/>
            </a:endParaRPr>
          </a:p>
          <a:p>
            <a:endParaRPr lang="ru-RU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17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8" y="245054"/>
            <a:ext cx="11085945" cy="6878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Заражения</a:t>
            </a:r>
            <a:r>
              <a:rPr lang="en-US" dirty="0" smtClean="0"/>
              <a:t> </a:t>
            </a:r>
            <a:r>
              <a:rPr lang="ru-RU" dirty="0" smtClean="0"/>
              <a:t>(умышленные действия)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4729" y="932874"/>
            <a:ext cx="11637816" cy="569866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100" b="1" dirty="0">
                <a:latin typeface="+mn-lt"/>
              </a:rPr>
              <a:t>способов защиты данных от </a:t>
            </a:r>
            <a:r>
              <a:rPr lang="ru-RU" sz="2100" b="1" dirty="0" smtClean="0">
                <a:latin typeface="+mn-lt"/>
              </a:rPr>
              <a:t>заражения</a:t>
            </a:r>
          </a:p>
          <a:p>
            <a:r>
              <a:rPr lang="ru-RU" sz="2100" dirty="0">
                <a:latin typeface="+mn-lt"/>
              </a:rPr>
              <a:t>Правильная фильтрация обучающих </a:t>
            </a:r>
            <a:r>
              <a:rPr lang="ru-RU" sz="2100" dirty="0" smtClean="0">
                <a:latin typeface="+mn-lt"/>
              </a:rPr>
              <a:t>данных и проверка данных на стат. Свойства и аномалии.</a:t>
            </a:r>
          </a:p>
          <a:p>
            <a:pPr lvl="1"/>
            <a:r>
              <a:rPr lang="ru-RU" sz="1700" dirty="0" smtClean="0">
                <a:latin typeface="+mn-lt"/>
              </a:rPr>
              <a:t>Жесткие условия работы</a:t>
            </a:r>
          </a:p>
          <a:p>
            <a:r>
              <a:rPr lang="ru-RU" sz="2100" dirty="0">
                <a:latin typeface="+mn-lt"/>
              </a:rPr>
              <a:t>Проверка точности </a:t>
            </a:r>
            <a:r>
              <a:rPr lang="ru-RU" sz="2100" dirty="0" smtClean="0">
                <a:latin typeface="+mn-lt"/>
              </a:rPr>
              <a:t>модели на тестах на заражения или эталонных данных.</a:t>
            </a:r>
          </a:p>
          <a:p>
            <a:pPr lvl="1"/>
            <a:r>
              <a:rPr lang="ru-RU" sz="1700" dirty="0" smtClean="0">
                <a:latin typeface="+mn-lt"/>
              </a:rPr>
              <a:t>В т.ч. Онлайн мониторинг на заражения</a:t>
            </a:r>
          </a:p>
          <a:p>
            <a:pPr marL="114300" indent="0">
              <a:buNone/>
            </a:pPr>
            <a:r>
              <a:rPr lang="ru-RU" sz="2100" dirty="0">
                <a:latin typeface="+mn-lt"/>
              </a:rPr>
              <a:t>Во время разработки приложений для мониторинга заражения данных в системах ИИ необходимо рассмотреть следующие моменты:</a:t>
            </a:r>
          </a:p>
          <a:p>
            <a:r>
              <a:rPr lang="ru-RU" sz="2100" dirty="0" smtClean="0">
                <a:latin typeface="+mn-lt"/>
              </a:rPr>
              <a:t>Тип </a:t>
            </a:r>
            <a:r>
              <a:rPr lang="ru-RU" sz="2100" dirty="0">
                <a:latin typeface="+mn-lt"/>
              </a:rPr>
              <a:t>неисправностей технологии ИИ, которые могут быть обнаружены;</a:t>
            </a:r>
          </a:p>
          <a:p>
            <a:r>
              <a:rPr lang="ru-RU" sz="2100" dirty="0" smtClean="0">
                <a:latin typeface="+mn-lt"/>
              </a:rPr>
              <a:t>Способы </a:t>
            </a:r>
            <a:r>
              <a:rPr lang="ru-RU" sz="2100" dirty="0">
                <a:latin typeface="+mn-lt"/>
              </a:rPr>
              <a:t>выявления дефектов технологии ИИ во время его выполнения;</a:t>
            </a:r>
          </a:p>
          <a:p>
            <a:r>
              <a:rPr lang="ru-RU" sz="2100" dirty="0" smtClean="0">
                <a:latin typeface="+mn-lt"/>
              </a:rPr>
              <a:t>Контрольные </a:t>
            </a:r>
            <a:r>
              <a:rPr lang="ru-RU" sz="2100" dirty="0">
                <a:latin typeface="+mn-lt"/>
              </a:rPr>
              <a:t>показатели эффективности различных мониторингов времени выполнения;</a:t>
            </a:r>
          </a:p>
          <a:p>
            <a:r>
              <a:rPr lang="ru-RU" sz="2100" dirty="0" smtClean="0">
                <a:latin typeface="+mn-lt"/>
              </a:rPr>
              <a:t>Виды </a:t>
            </a:r>
            <a:r>
              <a:rPr lang="ru-RU" sz="2100" dirty="0">
                <a:latin typeface="+mn-lt"/>
              </a:rPr>
              <a:t>вмешательства, которые могут быть использованы для обхода неисправности после обнаружения.</a:t>
            </a:r>
          </a:p>
          <a:p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0542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77867" cy="4351338"/>
          </a:xfrm>
        </p:spPr>
        <p:txBody>
          <a:bodyPr/>
          <a:lstStyle/>
          <a:p>
            <a:r>
              <a:rPr lang="ru-RU" dirty="0"/>
              <a:t>Серые белые и черные системы</a:t>
            </a:r>
          </a:p>
          <a:p>
            <a:r>
              <a:rPr lang="ru-RU" dirty="0"/>
              <a:t>С правилами с частично </a:t>
            </a:r>
            <a:r>
              <a:rPr lang="ru-RU" dirty="0" err="1"/>
              <a:t>ии</a:t>
            </a:r>
            <a:r>
              <a:rPr lang="ru-RU" dirty="0"/>
              <a:t> и правилами или мат моделями или полностью </a:t>
            </a:r>
            <a:r>
              <a:rPr lang="ru-RU" dirty="0" err="1"/>
              <a:t>ии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7ABFB-1CAC-9A9B-15BD-9B1E33D2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" y="0"/>
            <a:ext cx="12087599" cy="6654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400E4-ECB5-0AD4-546F-065E2A10BF23}"/>
              </a:ext>
            </a:extLst>
          </p:cNvPr>
          <p:cNvSpPr txBox="1"/>
          <p:nvPr/>
        </p:nvSpPr>
        <p:spPr>
          <a:xfrm>
            <a:off x="83460" y="662024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/821706/</a:t>
            </a:r>
            <a:r>
              <a:rPr lang="ru-RU" dirty="0" err="1"/>
              <a:t>step</a:t>
            </a:r>
            <a:r>
              <a:rPr lang="ru-RU" dirty="0"/>
              <a:t>/1?unit=825120</a:t>
            </a:r>
          </a:p>
        </p:txBody>
      </p:sp>
    </p:spTree>
    <p:extLst>
      <p:ext uri="{BB962C8B-B14F-4D97-AF65-F5344CB8AC3E}">
        <p14:creationId xmlns:p14="http://schemas.microsoft.com/office/powerpoint/2010/main" val="11599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7979-804E-F16C-969B-864FB6E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7EB94-EF75-A44B-A3F6-BFA332B4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3911E-78AE-12C4-717D-7D67936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721"/>
            <a:ext cx="11832116" cy="647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2BCAA-EB26-EAB8-D1A4-15392CFD244F}"/>
              </a:ext>
            </a:extLst>
          </p:cNvPr>
          <p:cNvSpPr txBox="1"/>
          <p:nvPr/>
        </p:nvSpPr>
        <p:spPr>
          <a:xfrm>
            <a:off x="-1836" y="6635468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BD0D-ADAB-F42D-1EED-104700EDDBAB}"/>
              </a:ext>
            </a:extLst>
          </p:cNvPr>
          <p:cNvSpPr txBox="1"/>
          <p:nvPr/>
        </p:nvSpPr>
        <p:spPr>
          <a:xfrm>
            <a:off x="496409" y="32443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ML + DevOps = </a:t>
            </a:r>
            <a:r>
              <a:rPr lang="en-US" sz="1800" dirty="0" err="1"/>
              <a:t>MLOps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A35B-7432-71A9-91B7-4A0108DF82E8}"/>
              </a:ext>
            </a:extLst>
          </p:cNvPr>
          <p:cNvSpPr txBox="1"/>
          <p:nvPr/>
        </p:nvSpPr>
        <p:spPr>
          <a:xfrm>
            <a:off x="156684" y="3668335"/>
            <a:ext cx="34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MLOps</a:t>
            </a:r>
            <a:r>
              <a:rPr lang="en-US" sz="1800" dirty="0"/>
              <a:t> - </a:t>
            </a:r>
            <a:r>
              <a:rPr lang="ru-RU" sz="1800" dirty="0"/>
              <a:t>Это процедура эффективного развертывания модели и ее обновления</a:t>
            </a:r>
            <a:r>
              <a:rPr lang="en-US" sz="1800" dirty="0"/>
              <a:t> </a:t>
            </a:r>
            <a:r>
              <a:rPr lang="en-US" sz="1800" dirty="0" err="1"/>
              <a:t>и</a:t>
            </a:r>
            <a:r>
              <a:rPr lang="ru-RU" sz="1800" dirty="0"/>
              <a:t> вывода из строя</a:t>
            </a:r>
          </a:p>
        </p:txBody>
      </p:sp>
    </p:spTree>
    <p:extLst>
      <p:ext uri="{BB962C8B-B14F-4D97-AF65-F5344CB8AC3E}">
        <p14:creationId xmlns:p14="http://schemas.microsoft.com/office/powerpoint/2010/main" val="4100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F260F-256A-A8E3-E3ED-6A02CAEC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13D99A-23D9-B47E-DE1F-2AD3C563F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941A7-EAE5-6A26-A8F3-C3C219F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4" y="137981"/>
            <a:ext cx="6794500" cy="383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D91E8-301A-38B3-E557-451A158C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67" y="4148175"/>
            <a:ext cx="5237220" cy="23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1FEA2-9BD9-2BDA-6AB0-029F5201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211275"/>
            <a:ext cx="11714922" cy="46976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5FA6B-D55D-B575-6603-8915634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35" y="808382"/>
            <a:ext cx="11714922" cy="57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effectLst/>
                <a:latin typeface="+mn-lt"/>
              </a:rPr>
              <a:t>Не бойтесь запускать продукт без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Во-первых, спроектируйте и внедрите метрики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Выбирайте машинное обучение вместо сложной эвристики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Фаза </a:t>
            </a:r>
            <a:r>
              <a:rPr lang="en" sz="1800" dirty="0">
                <a:solidFill>
                  <a:srgbClr val="202124"/>
                </a:solidFill>
                <a:latin typeface="+mn-lt"/>
              </a:rPr>
              <a:t>I 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машинного обучения: ваш первый конвейер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Сохраняйте первую модель простой и создайте правильную инфраструктуру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Тестируйте инфраструктуру независимо от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Будьте осторожны с потерянными данными при копировании конвейеров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Превратите эвристику в функции или обрабатывайте их извне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Мониторинг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Знайте требования к свежести вашей системы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выявляйте проблемы перед экспортом моделей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Следите за скрытыми неудачами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кажите владельцев функциональных столбцов и документацию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Ваша первая цель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Не задумывайтесь над тем, какую цель вы выберете для прямой оптимизации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Выберите простой, наблюдаемый и атрибутивный показатель для вашей первой цели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Начиная с интерпретируемой модели, отладку становится проще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Отдельная фильтрация спама и ранжирование качества на уровне политики</a:t>
            </a:r>
          </a:p>
          <a:p>
            <a:pPr marL="114300" indent="0">
              <a:buNone/>
            </a:pP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Фаза </a:t>
            </a:r>
            <a:r>
              <a:rPr lang="en" dirty="0">
                <a:solidFill>
                  <a:srgbClr val="202124"/>
                </a:solidFill>
                <a:effectLst/>
                <a:latin typeface="+mn-lt"/>
              </a:rPr>
              <a:t>II </a:t>
            </a: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машинного обучения: разработка функций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Планируйте запуск и повторение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Начните с непосредственно наблюдаемых и зарегистрированных функций, а не с изученных функций.</a:t>
            </a:r>
          </a:p>
          <a:p>
            <a:endParaRPr lang="ru-RU" dirty="0">
              <a:solidFill>
                <a:srgbClr val="202124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3D3-3B29-4D4A-351B-80AB3BCCFAA4}"/>
              </a:ext>
            </a:extLst>
          </p:cNvPr>
          <p:cNvSpPr txBox="1"/>
          <p:nvPr/>
        </p:nvSpPr>
        <p:spPr>
          <a:xfrm>
            <a:off x="6096000" y="6492836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developers.google.com</a:t>
            </a:r>
            <a:r>
              <a:rPr lang="ru-RU" dirty="0"/>
              <a:t>/</a:t>
            </a:r>
            <a:r>
              <a:rPr lang="ru-RU" dirty="0" err="1"/>
              <a:t>machine-learning</a:t>
            </a:r>
            <a:r>
              <a:rPr lang="ru-RU" dirty="0"/>
              <a:t>/</a:t>
            </a:r>
            <a:r>
              <a:rPr lang="ru-RU" dirty="0" err="1"/>
              <a:t>guides</a:t>
            </a:r>
            <a:r>
              <a:rPr lang="ru-RU" dirty="0"/>
              <a:t>/</a:t>
            </a:r>
            <a:r>
              <a:rPr lang="ru-RU" dirty="0" err="1"/>
              <a:t>rules-of-ml?hl</a:t>
            </a:r>
            <a:r>
              <a:rPr lang="ru-RU" dirty="0"/>
              <a:t>=</a:t>
            </a:r>
            <a:r>
              <a:rPr lang="ru-RU" dirty="0" err="1"/>
              <a:t>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50C2B-1EAA-4169-0099-AC09B24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8C7B40-6918-702A-F9C8-FB3C2744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0FEBAF-2CA1-4ACC-C4A4-8F6E4914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4" y="1027906"/>
            <a:ext cx="11991171" cy="250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3B060-E950-36E2-7164-33DE730BFED0}"/>
              </a:ext>
            </a:extLst>
          </p:cNvPr>
          <p:cNvSpPr txBox="1"/>
          <p:nvPr/>
        </p:nvSpPr>
        <p:spPr>
          <a:xfrm>
            <a:off x="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50"/>
              </a:spcBef>
              <a:spcAft>
                <a:spcPts val="225"/>
              </a:spcAft>
            </a:pPr>
            <a:r>
              <a:rPr lang="ru-RU" b="0" i="0" u="none" strike="noStrike" dirty="0">
                <a:effectLst/>
                <a:latin typeface="Arial" panose="020B0604020202020204" pitchFamily="34" charset="0"/>
                <a:hlinkClick r:id="rId3"/>
              </a:rPr>
              <a:t>ГОСТ Р 59898-2021 Оценка качества систем ИИ. Общие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38513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1D714-B326-C0E7-2B8E-C174C0E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723A5-23B6-F4F7-496A-8E62FD38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5FE6EF0-66A8-3EAB-C4F4-02FAFC629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6EDE-F3E6-7EB5-A1C5-FF830826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" t="-90" r="1760" b="-500"/>
          <a:stretch/>
        </p:blipFill>
        <p:spPr>
          <a:xfrm>
            <a:off x="492167" y="-522513"/>
            <a:ext cx="11301727" cy="7996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EB42-6D4A-A61F-EC86-D01766D304E1}"/>
              </a:ext>
            </a:extLst>
          </p:cNvPr>
          <p:cNvSpPr txBox="1"/>
          <p:nvPr/>
        </p:nvSpPr>
        <p:spPr>
          <a:xfrm>
            <a:off x="492166" y="7166601"/>
            <a:ext cx="995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rgbClr val="C00000"/>
                </a:solidFill>
                <a:hlinkClick r:id="rId4"/>
              </a:rPr>
              <a:t>https://</a:t>
            </a:r>
            <a:r>
              <a:rPr lang="en" dirty="0" err="1">
                <a:solidFill>
                  <a:srgbClr val="C00000"/>
                </a:solidFill>
                <a:hlinkClick r:id="rId4"/>
              </a:rPr>
              <a:t>www.euroluxstore.com</a:t>
            </a:r>
            <a:r>
              <a:rPr lang="en" dirty="0">
                <a:solidFill>
                  <a:srgbClr val="C00000"/>
                </a:solidFill>
                <a:hlinkClick r:id="rId4"/>
              </a:rPr>
              <a:t>/</a:t>
            </a:r>
            <a:r>
              <a:rPr lang="ru-RU" dirty="0">
                <a:solidFill>
                  <a:srgbClr val="C00000"/>
                </a:solidFill>
                <a:hlinkClick r:id="rId4"/>
              </a:rPr>
              <a:t>Товары/Прецизионный-внутрирядный-кондиционер-</a:t>
            </a:r>
            <a:r>
              <a:rPr lang="en" dirty="0">
                <a:solidFill>
                  <a:srgbClr val="C00000"/>
                </a:solidFill>
                <a:hlinkClick r:id="rId4"/>
              </a:rPr>
              <a:t>acrd101</a:t>
            </a:r>
            <a:r>
              <a:rPr lang="ru-RU" dirty="0">
                <a:solidFill>
                  <a:srgbClr val="C00000"/>
                </a:solidFill>
              </a:rPr>
              <a:t> - что такое внутри рядный?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445E-96D8-3796-71CF-43D733F642D2}"/>
              </a:ext>
            </a:extLst>
          </p:cNvPr>
          <p:cNvSpPr txBox="1"/>
          <p:nvPr/>
        </p:nvSpPr>
        <p:spPr>
          <a:xfrm>
            <a:off x="492166" y="509985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Вибрации охлаждения вентилятора?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AB763-B0B9-3B07-5060-D7CB302F3AD0}"/>
              </a:ext>
            </a:extLst>
          </p:cNvPr>
          <p:cNvSpPr txBox="1"/>
          <p:nvPr/>
        </p:nvSpPr>
        <p:spPr>
          <a:xfrm>
            <a:off x="3771430" y="5095517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Обработка вентилятора (расход)?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A53DE-64D5-499F-F550-9FC8AAE3BC6D}"/>
              </a:ext>
            </a:extLst>
          </p:cNvPr>
          <p:cNvSpPr txBox="1"/>
          <p:nvPr/>
        </p:nvSpPr>
        <p:spPr>
          <a:xfrm>
            <a:off x="7731341" y="696126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Временной ряд?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BFDF1-808C-A5F5-43A8-4388A8B8E5FC}"/>
              </a:ext>
            </a:extLst>
          </p:cNvPr>
          <p:cNvSpPr txBox="1"/>
          <p:nvPr/>
        </p:nvSpPr>
        <p:spPr>
          <a:xfrm>
            <a:off x="10212212" y="6756745"/>
            <a:ext cx="125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Что это?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2E1EE-C4E0-12D8-A326-B072032C6691}"/>
              </a:ext>
            </a:extLst>
          </p:cNvPr>
          <p:cNvSpPr txBox="1"/>
          <p:nvPr/>
        </p:nvSpPr>
        <p:spPr>
          <a:xfrm>
            <a:off x="3095350" y="5961402"/>
            <a:ext cx="135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? А ТРВ?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BE6B-A710-0F44-208B-35FA00018663}"/>
              </a:ext>
            </a:extLst>
          </p:cNvPr>
          <p:cNvSpPr txBox="1"/>
          <p:nvPr/>
        </p:nvSpPr>
        <p:spPr>
          <a:xfrm>
            <a:off x="556397" y="5341622"/>
            <a:ext cx="5358126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Нагрузка сервера? Ток сервера? Температура внутри стойки?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41AE1-FFD7-89E8-06D5-3D82426CA6C1}"/>
              </a:ext>
            </a:extLst>
          </p:cNvPr>
          <p:cNvSpPr txBox="1"/>
          <p:nvPr/>
        </p:nvSpPr>
        <p:spPr>
          <a:xfrm>
            <a:off x="492168" y="4686945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Датчик протеки?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DC42A-F1B6-F29E-3A85-90B023274F3B}"/>
              </a:ext>
            </a:extLst>
          </p:cNvPr>
          <p:cNvSpPr txBox="1"/>
          <p:nvPr/>
        </p:nvSpPr>
        <p:spPr>
          <a:xfrm>
            <a:off x="838200" y="-293032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Влажность и давление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4C5B-CA06-8E9D-95D1-51977FB3BAC5}"/>
              </a:ext>
            </a:extLst>
          </p:cNvPr>
          <p:cNvSpPr txBox="1"/>
          <p:nvPr/>
        </p:nvSpPr>
        <p:spPr>
          <a:xfrm>
            <a:off x="838200" y="90338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Т.е. внеш. охлаждение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5EBEA-1D03-B66E-C3A4-2F9BF56B9EAC}"/>
              </a:ext>
            </a:extLst>
          </p:cNvPr>
          <p:cNvSpPr txBox="1"/>
          <p:nvPr/>
        </p:nvSpPr>
        <p:spPr>
          <a:xfrm>
            <a:off x="10863108" y="3319790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C0526-A9E3-AE96-60B4-220A2FAE6060}"/>
              </a:ext>
            </a:extLst>
          </p:cNvPr>
          <p:cNvSpPr txBox="1"/>
          <p:nvPr/>
        </p:nvSpPr>
        <p:spPr>
          <a:xfrm>
            <a:off x="2816738" y="2030199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E607D-2F28-0C49-ED6B-356C292FF17A}"/>
              </a:ext>
            </a:extLst>
          </p:cNvPr>
          <p:cNvSpPr txBox="1"/>
          <p:nvPr/>
        </p:nvSpPr>
        <p:spPr>
          <a:xfrm>
            <a:off x="3771429" y="3219763"/>
            <a:ext cx="194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Это приток воздуха или приток тепла?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197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B8966-BB07-6AAA-8C2F-D4B8BC04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18314F-230B-78A0-5E86-AF268D5D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CE53-1A64-FFD7-2535-37F15A9A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1"/>
          <a:stretch/>
        </p:blipFill>
        <p:spPr>
          <a:xfrm>
            <a:off x="0" y="73771"/>
            <a:ext cx="12309783" cy="67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72DAF-E9EB-C0F3-CCD1-AE20B3A219E9}"/>
              </a:ext>
            </a:extLst>
          </p:cNvPr>
          <p:cNvSpPr txBox="1"/>
          <p:nvPr/>
        </p:nvSpPr>
        <p:spPr>
          <a:xfrm>
            <a:off x="57055" y="6515469"/>
            <a:ext cx="465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31C6-2FB6-7A2D-4905-ADDBCFBB4E69}"/>
              </a:ext>
            </a:extLst>
          </p:cNvPr>
          <p:cNvSpPr txBox="1"/>
          <p:nvPr/>
        </p:nvSpPr>
        <p:spPr>
          <a:xfrm>
            <a:off x="47265" y="817879"/>
            <a:ext cx="698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Model</a:t>
            </a:r>
            <a:r>
              <a:rPr lang="en-US" dirty="0"/>
              <a:t>Ops - </a:t>
            </a:r>
            <a:r>
              <a:rPr lang="ru-RU" dirty="0"/>
              <a:t>Э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ru-RU" dirty="0"/>
              <a:t>- система операций с МО на уровне управления ЖЦ приложений</a:t>
            </a:r>
          </a:p>
          <a:p>
            <a:r>
              <a:rPr lang="ru-RU" dirty="0"/>
              <a:t> включая риски, мониторинг инцидентов, контроль метрик и принятие решений о самих моделей</a:t>
            </a:r>
          </a:p>
          <a:p>
            <a:r>
              <a:rPr lang="ru-RU" dirty="0"/>
              <a:t>Это позволяет управлять внедрением моделей с точки зрения бизнес метрик и бизнес целей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41BC93-B512-7767-8FD3-ABB0E152286E}"/>
              </a:ext>
            </a:extLst>
          </p:cNvPr>
          <p:cNvSpPr/>
          <p:nvPr/>
        </p:nvSpPr>
        <p:spPr>
          <a:xfrm>
            <a:off x="6718852" y="2769704"/>
            <a:ext cx="5274365" cy="2067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CD571-B356-5B9F-C693-FA9E2763E026}"/>
              </a:ext>
            </a:extLst>
          </p:cNvPr>
          <p:cNvSpPr txBox="1"/>
          <p:nvPr/>
        </p:nvSpPr>
        <p:spPr>
          <a:xfrm>
            <a:off x="205940" y="5032376"/>
            <a:ext cx="6512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 связанным с мониторингом и управлением рисками 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тд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33E94-CAF1-F5C0-3C0C-2D6BE80224A7}"/>
              </a:ext>
            </a:extLst>
          </p:cNvPr>
          <p:cNvSpPr txBox="1"/>
          <p:nvPr/>
        </p:nvSpPr>
        <p:spPr>
          <a:xfrm>
            <a:off x="150294" y="5633632"/>
            <a:ext cx="651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предполагает, что после внедрения будет осуществляться непрерывное наблюдение за поведением, характеристиками, метриками модели с целью обнаружения проблем в ее работе. 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E8352E6-B1F5-5D50-D336-D797B3609FD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3D1A5-BBCD-4B4B-E95B-3FBB1576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9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A49710B-5046-DF83-6D4D-D9A70F2C285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112047-A30E-A64E-CAEC-9CE1A98F8A1F}"/>
              </a:ext>
            </a:extLst>
          </p:cNvPr>
          <p:cNvSpPr txBox="1"/>
          <p:nvPr/>
        </p:nvSpPr>
        <p:spPr>
          <a:xfrm>
            <a:off x="5731727" y="93670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их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7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48D6-BF06-5FD0-BD9C-E6B050B8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6FCB-3D13-01FB-0BCB-6A95231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0" y="-15810"/>
            <a:ext cx="10515600" cy="833086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CRISP-ML(Q) </a:t>
            </a:r>
            <a:r>
              <a:rPr lang="en-US" dirty="0" err="1">
                <a:latin typeface="+mn-lt"/>
              </a:rPr>
              <a:t>в</a:t>
            </a:r>
            <a:r>
              <a:rPr lang="ru-RU" dirty="0">
                <a:latin typeface="+mn-lt"/>
              </a:rPr>
              <a:t>место </a:t>
            </a:r>
            <a:r>
              <a:rPr lang="en-US" dirty="0">
                <a:latin typeface="+mn-lt"/>
              </a:rPr>
              <a:t>CRISP-DM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08A99-8681-E760-46FB-EA173F0E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70" y="671942"/>
            <a:ext cx="11766013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+mn-lt"/>
              </a:rPr>
              <a:t>CRoss</a:t>
            </a:r>
            <a:r>
              <a:rPr lang="en-US" sz="2400" dirty="0">
                <a:latin typeface="+mn-lt"/>
              </a:rPr>
              <a:t>-Industry Standard Process model for the development of Machine Learning applications with Quality assurance methodology (CRISP</a:t>
            </a:r>
            <a:r>
              <a:rPr lang="ru-RU" sz="2400" dirty="0">
                <a:latin typeface="+mn-lt"/>
              </a:rPr>
              <a:t>-</a:t>
            </a:r>
            <a:r>
              <a:rPr lang="en-US" sz="2400" dirty="0">
                <a:latin typeface="+mn-lt"/>
              </a:rPr>
              <a:t>ML(Q)</a:t>
            </a:r>
            <a:r>
              <a:rPr lang="ru-RU" sz="2400" dirty="0">
                <a:latin typeface="+mn-lt"/>
              </a:rPr>
              <a:t>)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5F9E3-476C-E337-BA07-70DBC4E24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3C0BEE3-F1ED-9D63-2B16-0A038C62B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D9F5AF4-012D-FD7D-19C2-1A9E02BC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27DE1-7981-120F-657F-3EFBF8E8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1476451"/>
            <a:ext cx="5440938" cy="509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344A-3B1F-349E-CFE4-6EF78C032EFE}"/>
              </a:ext>
            </a:extLst>
          </p:cNvPr>
          <p:cNvSpPr txBox="1"/>
          <p:nvPr/>
        </p:nvSpPr>
        <p:spPr>
          <a:xfrm>
            <a:off x="71927" y="6532043"/>
            <a:ext cx="1200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/@sathishv700/crisp-ml-q-a-methodical-approach-to-quality-assurance-and-machine-learning-development-a8026222ba14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29E7D-8AC5-C1E2-8145-6ABA2284F1A6}"/>
              </a:ext>
            </a:extLst>
          </p:cNvPr>
          <p:cNvSpPr txBox="1"/>
          <p:nvPr/>
        </p:nvSpPr>
        <p:spPr>
          <a:xfrm>
            <a:off x="128964" y="6260834"/>
            <a:ext cx="714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www.pmi.org</a:t>
            </a:r>
            <a:r>
              <a:rPr lang="ru-RU" dirty="0"/>
              <a:t>/</a:t>
            </a:r>
            <a:r>
              <a:rPr lang="ru-RU" dirty="0" err="1"/>
              <a:t>learning</a:t>
            </a:r>
            <a:r>
              <a:rPr lang="ru-RU" dirty="0"/>
              <a:t>/</a:t>
            </a:r>
            <a:r>
              <a:rPr lang="ru-RU" dirty="0" err="1"/>
              <a:t>library</a:t>
            </a:r>
            <a:r>
              <a:rPr lang="ru-RU" dirty="0"/>
              <a:t>/practical-risk-management-approach-8248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99007-8E62-BC29-D28F-A8DB686A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0"/>
          <a:stretch/>
        </p:blipFill>
        <p:spPr>
          <a:xfrm>
            <a:off x="5645727" y="2081504"/>
            <a:ext cx="5942955" cy="3407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DBCF-B09F-B701-A0B2-7375B80481C6}"/>
              </a:ext>
            </a:extLst>
          </p:cNvPr>
          <p:cNvSpPr txBox="1"/>
          <p:nvPr/>
        </p:nvSpPr>
        <p:spPr>
          <a:xfrm>
            <a:off x="8042055" y="5985504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Выбор модели в </a:t>
            </a:r>
            <a:r>
              <a:rPr lang="en-US" dirty="0">
                <a:latin typeface="+mn-lt"/>
              </a:rPr>
              <a:t>CRISP</a:t>
            </a:r>
            <a:r>
              <a:rPr lang="ru-RU" dirty="0">
                <a:latin typeface="+mn-lt"/>
              </a:rPr>
              <a:t>-</a:t>
            </a:r>
            <a:r>
              <a:rPr lang="en-US" dirty="0">
                <a:latin typeface="+mn-lt"/>
              </a:rPr>
              <a:t>ML(Q)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8F795-26F3-94BA-5891-5DA319C0331E}"/>
              </a:ext>
            </a:extLst>
          </p:cNvPr>
          <p:cNvSpPr txBox="1"/>
          <p:nvPr/>
        </p:nvSpPr>
        <p:spPr>
          <a:xfrm>
            <a:off x="7806247" y="5660425"/>
            <a:ext cx="3014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ml-ops.org</a:t>
            </a:r>
            <a:r>
              <a:rPr lang="ru-RU" dirty="0"/>
              <a:t>/</a:t>
            </a:r>
            <a:r>
              <a:rPr lang="ru-RU" dirty="0" err="1"/>
              <a:t>content</a:t>
            </a:r>
            <a:r>
              <a:rPr lang="ru-RU" dirty="0"/>
              <a:t>/</a:t>
            </a:r>
            <a:r>
              <a:rPr lang="ru-RU" dirty="0" err="1"/>
              <a:t>crisp-ml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1589C0-9881-F1E1-826E-BD9E2E559013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80" y="43255"/>
            <a:ext cx="10515600" cy="833086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004" y="683046"/>
            <a:ext cx="11730851" cy="5701099"/>
          </a:xfrm>
        </p:spPr>
        <p:txBody>
          <a:bodyPr>
            <a:normAutofit lnSpcReduction="10000"/>
          </a:bodyPr>
          <a:lstStyle/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Подход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CRISP-ML(Q)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-обеспечения качества на всех 6 этапах ЖЦ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ML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Обеспечения качества, например: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и </a:t>
            </a:r>
            <a:r>
              <a:rPr lang="ru-RU" sz="2400" dirty="0" err="1">
                <a:solidFill>
                  <a:schemeClr val="tx1"/>
                </a:solidFill>
                <a:effectLst/>
                <a:latin typeface="+mn-lt"/>
              </a:rPr>
              <a:t>версионирование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 структуры набора данных и его разметки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Документированная программа п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ерекрестной проверки 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+mn-lt"/>
              </a:rPr>
              <a:t>моделей и тестирование, </a:t>
            </a:r>
            <a:endParaRPr lang="ru-RU" sz="2400" dirty="0">
              <a:solidFill>
                <a:schemeClr val="tx1"/>
              </a:solidFill>
              <a:effectLst/>
              <a:latin typeface="+mn-lt"/>
            </a:endParaRP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модели, процесса обучения и результатов,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Логирование экспериментов и пр.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процесса мониторинга работы системы</a:t>
            </a: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Инструментально это поддерживается средствами </a:t>
            </a:r>
            <a:r>
              <a:rPr lang="en" sz="2400" u="sng" dirty="0">
                <a:solidFill>
                  <a:schemeClr val="tx1"/>
                </a:solidFill>
                <a:effectLst/>
                <a:latin typeface="+mn-lt"/>
              </a:rPr>
              <a:t>MLOps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концепции, которая стремится устранить организационные и технические барьеры между разнопрофильными участниками процессов создания 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ML-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систем, от подготовки данных до развертывания в производстве</a:t>
            </a:r>
            <a:r>
              <a:rPr lang="ru-RU" sz="240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ru-RU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070E1-5B57-6A4A-52EA-5B6BB56E30BC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004" y="6562629"/>
            <a:ext cx="111572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https://www.researchgate.net/publication/351221228_Towards_CRISP-MLQ_A_Machine_Learning_Process_Model_with_Quality_Assurance_Methodology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88D957-A50D-836D-92B7-E0DAAC1BDDF4}"/>
              </a:ext>
            </a:extLst>
          </p:cNvPr>
          <p:cNvCxnSpPr/>
          <p:nvPr/>
        </p:nvCxnSpPr>
        <p:spPr>
          <a:xfrm>
            <a:off x="94004" y="79696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F8AE-DA8D-F0E8-31F2-4F1E949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41F51-7133-822B-1753-D2CE22B1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" y="-11813"/>
            <a:ext cx="10515600" cy="833086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0CEDA2-1F60-C466-A508-040343E8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5" y="643382"/>
            <a:ext cx="11824855" cy="621461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и ограничения  этапов CRISP-ML(</a:t>
            </a:r>
            <a:r>
              <a:rPr lang="ru-RU" sz="2100" dirty="0" err="1">
                <a:solidFill>
                  <a:schemeClr val="tx1"/>
                </a:solidFill>
                <a:latin typeface="+mn-lt"/>
              </a:rPr>
              <a:t>Q</a:t>
            </a:r>
            <a:r>
              <a:rPr lang="ru-RU" sz="21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производительность,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качеству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устойчивости модели и пр.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безопасности, приватности и пр.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А также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смещение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переобучение алгоритмов,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отсутствие воспроизводимости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Типы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Допущение/принятие риска </a:t>
            </a:r>
            <a:r>
              <a:rPr lang="en" sz="2100" dirty="0"/>
              <a:t>Accept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выгода велика, ущерб мал, нет ресурсов для других решений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Передача/разделение риска </a:t>
            </a:r>
            <a:r>
              <a:rPr lang="en" sz="2100" dirty="0"/>
              <a:t>Transfer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Заплатим за то, чтобы рисковали не мы (страхование, аутсорсинг)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Смягчение риска </a:t>
            </a:r>
            <a:r>
              <a:rPr lang="en" sz="2100" dirty="0"/>
              <a:t>Mitigate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Минимизируем вред от риска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Избегание риска </a:t>
            </a:r>
            <a:r>
              <a:rPr lang="en" sz="2100" dirty="0"/>
              <a:t>Avoid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Уменьшаем вероятность реализации риска</a:t>
            </a:r>
          </a:p>
          <a:p>
            <a:pPr marL="0" indent="0" algn="just">
              <a:buNone/>
            </a:pP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E4277-3840-A6C4-453F-F7794EBF3A61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F3CE1-4CE1-7D0A-2FCC-682A37AC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 b="1631"/>
          <a:stretch/>
        </p:blipFill>
        <p:spPr>
          <a:xfrm>
            <a:off x="7617281" y="166077"/>
            <a:ext cx="4380603" cy="56686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FC1CF-5F82-00FF-EA64-599BF3E47840}"/>
              </a:ext>
            </a:extLst>
          </p:cNvPr>
          <p:cNvSpPr/>
          <p:nvPr/>
        </p:nvSpPr>
        <p:spPr>
          <a:xfrm>
            <a:off x="9187442" y="6011721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https://arxiv.org/pdf/2003.05155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206244-0174-A2D3-E590-28E7CA7AC622}"/>
              </a:ext>
            </a:extLst>
          </p:cNvPr>
          <p:cNvCxnSpPr>
            <a:cxnSpLocks/>
          </p:cNvCxnSpPr>
          <p:nvPr/>
        </p:nvCxnSpPr>
        <p:spPr>
          <a:xfrm>
            <a:off x="57055" y="712360"/>
            <a:ext cx="770419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B705-D6E7-3B30-DB6E-B2084F9C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62FA6-3CE2-8E2E-B8DF-E1291A7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71705"/>
            <a:ext cx="7010399" cy="721776"/>
          </a:xfrm>
        </p:spPr>
        <p:txBody>
          <a:bodyPr/>
          <a:lstStyle/>
          <a:p>
            <a:r>
              <a:rPr lang="ru-RU" dirty="0">
                <a:latin typeface="+mn-lt"/>
              </a:rPr>
              <a:t>Д</a:t>
            </a:r>
            <a:r>
              <a:rPr lang="en-US" dirty="0" err="1">
                <a:latin typeface="+mn-lt"/>
              </a:rPr>
              <a:t>окумен</a:t>
            </a:r>
            <a:r>
              <a:rPr lang="ru-RU" dirty="0" err="1">
                <a:latin typeface="+mn-lt"/>
              </a:rPr>
              <a:t>тация</a:t>
            </a:r>
            <a:r>
              <a:rPr lang="ru-RU" dirty="0">
                <a:latin typeface="+mn-lt"/>
              </a:rPr>
              <a:t>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02B6-D0A6-C5CD-1299-48A4857018FB}"/>
              </a:ext>
            </a:extLst>
          </p:cNvPr>
          <p:cNvSpPr txBox="1"/>
          <p:nvPr/>
        </p:nvSpPr>
        <p:spPr>
          <a:xfrm>
            <a:off x="200286" y="3867422"/>
            <a:ext cx="362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modelcards.withgoogle.com</a:t>
            </a:r>
            <a:r>
              <a:rPr lang="en" dirty="0">
                <a:latin typeface="+mn-lt"/>
              </a:rPr>
              <a:t>/about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FFFE2-47E0-CCE1-6A38-00E6A9C7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t="7665" r="51093" b="13014"/>
          <a:stretch/>
        </p:blipFill>
        <p:spPr>
          <a:xfrm>
            <a:off x="388348" y="852952"/>
            <a:ext cx="3185977" cy="306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983B3-578B-ADA5-4E91-C7A3D1400A7E}"/>
              </a:ext>
            </a:extLst>
          </p:cNvPr>
          <p:cNvSpPr txBox="1"/>
          <p:nvPr/>
        </p:nvSpPr>
        <p:spPr>
          <a:xfrm>
            <a:off x="8280600" y="6508049"/>
            <a:ext cx="378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huggingface.co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docs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hub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model-cards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336FD-4AF3-5EA3-E7C7-D32D416C83A7}"/>
              </a:ext>
            </a:extLst>
          </p:cNvPr>
          <p:cNvSpPr txBox="1"/>
          <p:nvPr/>
        </p:nvSpPr>
        <p:spPr>
          <a:xfrm>
            <a:off x="0" y="6327495"/>
            <a:ext cx="570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www.kaggle.com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code</a:t>
            </a:r>
            <a:r>
              <a:rPr lang="ru-RU" dirty="0">
                <a:latin typeface="+mn-lt"/>
              </a:rPr>
              <a:t>/var0101/</a:t>
            </a:r>
            <a:r>
              <a:rPr lang="ru-RU" dirty="0" err="1">
                <a:latin typeface="+mn-lt"/>
              </a:rPr>
              <a:t>model-cards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tutorial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88553" y="6244718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https://arxiv.org/abs/1810.03993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93" y="0"/>
            <a:ext cx="3219450" cy="629602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F77DE9-2FDB-EA6D-213F-D857BFC3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397" y="834293"/>
            <a:ext cx="5083300" cy="305178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n-lt"/>
              </a:rPr>
              <a:t>Content</a:t>
            </a:r>
            <a:r>
              <a:rPr lang="ru-RU" sz="2400" dirty="0">
                <a:latin typeface="+mn-lt"/>
              </a:rPr>
              <a:t>: на чем обучена модель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Process</a:t>
            </a:r>
            <a:r>
              <a:rPr lang="ru-RU" sz="2400" dirty="0">
                <a:latin typeface="+mn-lt"/>
              </a:rPr>
              <a:t>: обучение модели, метрики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Experience</a:t>
            </a:r>
            <a:r>
              <a:rPr lang="ru-RU" sz="2400" dirty="0">
                <a:latin typeface="+mn-lt"/>
              </a:rPr>
              <a:t>: условия работы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Fairness</a:t>
            </a:r>
            <a:r>
              <a:rPr lang="ru-RU" sz="2400" dirty="0">
                <a:latin typeface="+mn-lt"/>
              </a:rPr>
              <a:t>: ограничения модели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Privacy</a:t>
            </a:r>
            <a:r>
              <a:rPr lang="ru-RU" sz="2400" dirty="0">
                <a:latin typeface="+mn-lt"/>
              </a:rPr>
              <a:t>:меры защиты персональных данных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" y="793481"/>
            <a:ext cx="58020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855294" y="3810350"/>
            <a:ext cx="5188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Предотвратить нецелевое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Предполагаемое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Использованные при обучении данные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Границы применимости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Ожидаемое качество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" y="4268255"/>
            <a:ext cx="1744535" cy="18394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68255"/>
            <a:ext cx="2273602" cy="167642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21895" y="5953792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</p:spTree>
    <p:extLst>
      <p:ext uri="{BB962C8B-B14F-4D97-AF65-F5344CB8AC3E}">
        <p14:creationId xmlns:p14="http://schemas.microsoft.com/office/powerpoint/2010/main" val="26696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1878</Words>
  <Application>Microsoft Office PowerPoint</Application>
  <PresentationFormat>Широкоэкранный</PresentationFormat>
  <Paragraphs>380</Paragraphs>
  <Slides>33</Slides>
  <Notes>15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Calibri</vt:lpstr>
      <vt:lpstr>Roboto</vt:lpstr>
      <vt:lpstr>Arial</vt:lpstr>
      <vt:lpstr>Raleway</vt:lpstr>
      <vt:lpstr>Roboto Medium</vt:lpstr>
      <vt:lpstr>Montserrat</vt:lpstr>
      <vt:lpstr>Тема Office</vt:lpstr>
      <vt:lpstr>CorelDRAW</vt:lpstr>
      <vt:lpstr>Мониторинг ИИ моделей </vt:lpstr>
      <vt:lpstr>Презентация PowerPoint</vt:lpstr>
      <vt:lpstr>Презентация PowerPoint</vt:lpstr>
      <vt:lpstr>Презентация PowerPoint</vt:lpstr>
      <vt:lpstr>Презентация PowerPoint</vt:lpstr>
      <vt:lpstr>ModelOps: CRISP-ML(Q) вместо CRISP-DM</vt:lpstr>
      <vt:lpstr>ModelOps: CRISP-ML(Q)</vt:lpstr>
      <vt:lpstr>ModelOps: CRISP-ML(Q)</vt:lpstr>
      <vt:lpstr>Документация модели</vt:lpstr>
      <vt:lpstr>Мониторинг модели</vt:lpstr>
      <vt:lpstr>Цели мониторинга качества модели</vt:lpstr>
      <vt:lpstr>Виды мониторинга Model Ops</vt:lpstr>
      <vt:lpstr>Виды мониторинга</vt:lpstr>
      <vt:lpstr>Подходы к мониторингу</vt:lpstr>
      <vt:lpstr>Ранее Тестирование ML моделей </vt:lpstr>
      <vt:lpstr>А/Б Тестирование ML моделей </vt:lpstr>
      <vt:lpstr>Другие методы Тестирование ML моделей </vt:lpstr>
      <vt:lpstr>Работа с инцидентами</vt:lpstr>
      <vt:lpstr>Примеры ошибок в жизненном цикле ИИ</vt:lpstr>
      <vt:lpstr>Работа с инцидентами ИИ</vt:lpstr>
      <vt:lpstr>Устойчивость к ошибкам  в ИИ</vt:lpstr>
      <vt:lpstr>Виды аномалий/инцедентов/ошибок.</vt:lpstr>
      <vt:lpstr>Факторы дрейфа данных </vt:lpstr>
      <vt:lpstr>Выявление дрейфа данных</vt:lpstr>
      <vt:lpstr>Факторы дрейфа концепции </vt:lpstr>
      <vt:lpstr>Утечки данных (статистические)</vt:lpstr>
      <vt:lpstr>Утечки данных (статистические)</vt:lpstr>
      <vt:lpstr>Заражения (умышленные действия)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210</cp:revision>
  <dcterms:created xsi:type="dcterms:W3CDTF">2022-06-09T07:43:07Z</dcterms:created>
  <dcterms:modified xsi:type="dcterms:W3CDTF">2025-01-16T06:43:07Z</dcterms:modified>
</cp:coreProperties>
</file>